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2"/>
  </p:notesMasterIdLst>
  <p:handoutMasterIdLst>
    <p:handoutMasterId r:id="rId13"/>
  </p:handoutMasterIdLst>
  <p:sldIdLst>
    <p:sldId id="491" r:id="rId2"/>
    <p:sldId id="483" r:id="rId3"/>
    <p:sldId id="484" r:id="rId4"/>
    <p:sldId id="485" r:id="rId5"/>
    <p:sldId id="487" r:id="rId6"/>
    <p:sldId id="488" r:id="rId7"/>
    <p:sldId id="486" r:id="rId8"/>
    <p:sldId id="490" r:id="rId9"/>
    <p:sldId id="489" r:id="rId10"/>
    <p:sldId id="492" r:id="rId11"/>
  </p:sldIdLst>
  <p:sldSz cx="9144000" cy="6858000" type="screen4x3"/>
  <p:notesSz cx="6662738" cy="9906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9765"/>
    <a:srgbClr val="EDA81F"/>
    <a:srgbClr val="A29061"/>
    <a:srgbClr val="E1AD2B"/>
    <a:srgbClr val="E8F814"/>
    <a:srgbClr val="FF0000"/>
    <a:srgbClr val="D4D438"/>
    <a:srgbClr val="EFE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8291" autoAdjust="0"/>
  </p:normalViewPr>
  <p:slideViewPr>
    <p:cSldViewPr>
      <p:cViewPr>
        <p:scale>
          <a:sx n="71" d="100"/>
          <a:sy n="71" d="100"/>
        </p:scale>
        <p:origin x="-1140" y="-8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2196" y="-72"/>
      </p:cViewPr>
      <p:guideLst>
        <p:guide orient="horz" pos="3121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AB0CD5-3AAD-4FBC-B567-15E2D050E7E6}" type="datetimeFigureOut">
              <a:rPr lang="hu-HU"/>
              <a:pPr>
                <a:defRPr/>
              </a:pPr>
              <a:t>2013.06.17.</a:t>
            </a:fld>
            <a:endParaRPr lang="hu-HU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409113"/>
            <a:ext cx="28876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4D6682-2DD4-47B6-AB05-79888140864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8387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E117DD6-6E7E-4C26-8F0A-F9DED229D741}" type="datetimeFigureOut">
              <a:rPr lang="hu-HU"/>
              <a:pPr>
                <a:defRPr/>
              </a:pPr>
              <a:t>2013.06.17.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05350"/>
            <a:ext cx="5329238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u-H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8876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488" y="9409113"/>
            <a:ext cx="288766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8D1180-7B51-4BA0-B042-40280514F99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1508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B66F0-0DFD-49E0-B00B-8907FA017D67}" type="datetimeFigureOut">
              <a:rPr lang="hu-HU"/>
              <a:pPr>
                <a:defRPr/>
              </a:pPr>
              <a:t>2013.06.17.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747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1" y="2214554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66" y="1376038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0F2E4-6160-47C1-9931-11E44A8489DE}" type="datetimeFigureOut">
              <a:rPr lang="hu-HU"/>
              <a:pPr>
                <a:defRPr/>
              </a:pPr>
              <a:t>2013.06.17.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8000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81107"/>
            <a:ext cx="7772400" cy="504819"/>
          </a:xfrm>
        </p:spPr>
        <p:txBody>
          <a:bodyPr anchor="t">
            <a:normAutofit/>
          </a:bodyPr>
          <a:lstStyle>
            <a:lvl1pPr algn="ctr">
              <a:defRPr sz="1800" b="0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4786322"/>
            <a:ext cx="7572428" cy="150019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Tartalom helye 2"/>
          <p:cNvSpPr>
            <a:spLocks noGrp="1"/>
          </p:cNvSpPr>
          <p:nvPr>
            <p:ph idx="14"/>
          </p:nvPr>
        </p:nvSpPr>
        <p:spPr>
          <a:xfrm>
            <a:off x="908566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12" name="Tartalom helye 2"/>
          <p:cNvSpPr>
            <a:spLocks noGrp="1"/>
          </p:cNvSpPr>
          <p:nvPr>
            <p:ph idx="15"/>
          </p:nvPr>
        </p:nvSpPr>
        <p:spPr>
          <a:xfrm>
            <a:off x="4643438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A36C0-C84C-4FE9-BA3E-195D55566843}" type="datetimeFigureOut">
              <a:rPr lang="hu-HU"/>
              <a:pPr>
                <a:defRPr/>
              </a:pPr>
              <a:t>2013.06.17.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59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C2EE1-2D9B-4068-840C-BBF320A4EA90}" type="datetimeFigureOut">
              <a:rPr lang="hu-HU"/>
              <a:pPr>
                <a:defRPr/>
              </a:pPr>
              <a:t>2013.06.17.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7299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7B187-8639-438B-804D-7BFE9ABADBAC}" type="datetimeFigureOut">
              <a:rPr lang="hu-HU"/>
              <a:pPr>
                <a:defRPr/>
              </a:pPr>
              <a:t>2013.06.17.</a:t>
            </a:fld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8116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Mintaszöveg szerkesztése</a:t>
            </a:r>
          </a:p>
          <a:p>
            <a:pPr lvl="1"/>
            <a:r>
              <a:rPr lang="en-US"/>
              <a:t>Második szint</a:t>
            </a:r>
          </a:p>
          <a:p>
            <a:pPr lvl="2"/>
            <a:r>
              <a:rPr lang="en-US"/>
              <a:t>Harmadik szint</a:t>
            </a:r>
          </a:p>
          <a:p>
            <a:pPr lvl="3"/>
            <a:r>
              <a:rPr lang="en-US"/>
              <a:t>Negyedik szint</a:t>
            </a:r>
          </a:p>
          <a:p>
            <a:pPr lvl="4"/>
            <a:r>
              <a:rPr lang="en-US"/>
              <a:t>Ötödik szint</a:t>
            </a:r>
            <a:endParaRPr lang="hu-H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C0145-32AF-493B-9E49-7A375685BCBD}" type="datetimeFigureOut">
              <a:rPr lang="hu-HU"/>
              <a:pPr>
                <a:defRPr/>
              </a:pPr>
              <a:t>2013.06.17.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6903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bg_2_beloldal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4288"/>
            <a:ext cx="9140825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u-HU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DD2CBD-D6FB-4257-82F2-1E735FE486F0}" type="datetimeFigureOut">
              <a:rPr lang="hu-HU"/>
              <a:pPr>
                <a:defRPr/>
              </a:pPr>
              <a:t>2013.06.17.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40525" y="64214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7C89953-D77C-4D60-9FDC-98F703A0B103}" type="slidenum">
              <a:rPr lang="hu-HU" smtClean="0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u-HU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u/url?sa=i&amp;rct=j&amp;q=falusi+sz%C3%A1ll%C3%A1shelyek+v%C3%A9djegye&amp;source=images&amp;cd=&amp;cad=rja&amp;docid=Zpe_97zNVkoy5M&amp;tbnid=QpP7TyhHR3nX4M:&amp;ved=0CAUQjRw&amp;url=http://www.csokakoiszallas.hu/&amp;ei=RzxIUbqeFcOWtAa7nIGgCg&amp;bvm=bv.43828540,d.bGE&amp;psig=AFQjCNE85vYShy_MHcmPTQwzlOgbnx3GxQ&amp;ust=1363774910118005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/>
          <p:cNvSpPr>
            <a:spLocks noGrp="1"/>
          </p:cNvSpPr>
          <p:nvPr>
            <p:ph type="title"/>
          </p:nvPr>
        </p:nvSpPr>
        <p:spPr>
          <a:xfrm>
            <a:off x="457200" y="1196975"/>
            <a:ext cx="8229600" cy="1143000"/>
          </a:xfrm>
        </p:spPr>
        <p:txBody>
          <a:bodyPr/>
          <a:lstStyle/>
          <a:p>
            <a:r>
              <a:rPr lang="hu-HU" sz="3600" b="1" dirty="0" smtClean="0">
                <a:solidFill>
                  <a:srgbClr val="A29061"/>
                </a:solidFill>
                <a:latin typeface="Garamond" pitchFamily="18" charset="0"/>
              </a:rPr>
              <a:t>National Trade Marking </a:t>
            </a:r>
            <a:r>
              <a:rPr lang="hu-HU" sz="3600" b="1" dirty="0" err="1" smtClean="0">
                <a:solidFill>
                  <a:srgbClr val="A29061"/>
                </a:solidFill>
                <a:latin typeface="Garamond" pitchFamily="18" charset="0"/>
              </a:rPr>
              <a:t>in</a:t>
            </a:r>
            <a:r>
              <a:rPr lang="hu-HU" sz="3600" b="1" dirty="0" smtClean="0">
                <a:solidFill>
                  <a:srgbClr val="A29061"/>
                </a:solidFill>
                <a:latin typeface="Garamond" pitchFamily="18" charset="0"/>
              </a:rPr>
              <a:t> Hungary</a:t>
            </a:r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47134" y="2859284"/>
            <a:ext cx="1565145" cy="22312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368888"/>
            <a:ext cx="1779591" cy="253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052" y="3212976"/>
            <a:ext cx="1882420" cy="267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Kép 5" descr="C:\Users\bozzaya\AppData\Local\Microsoft\Windows\Temporary Internet Files\Content.Outlook\RD4KMROX\MIndketto_MFSZ_NEMZ_TAN_Vedjegy_vegleges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1" t="13100" r="14755" b="53133"/>
          <a:stretch>
            <a:fillRect/>
          </a:stretch>
        </p:blipFill>
        <p:spPr bwMode="auto">
          <a:xfrm>
            <a:off x="5284531" y="2636912"/>
            <a:ext cx="292761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4" t="18429" r="7647" b="14844"/>
          <a:stretch/>
        </p:blipFill>
        <p:spPr bwMode="auto">
          <a:xfrm>
            <a:off x="5281464" y="4221088"/>
            <a:ext cx="3179218" cy="206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5291410"/>
            <a:ext cx="5041900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411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/>
          </p:cNvSpPr>
          <p:nvPr/>
        </p:nvSpPr>
        <p:spPr bwMode="auto">
          <a:xfrm>
            <a:off x="611188" y="2349500"/>
            <a:ext cx="777240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4000" b="1" dirty="0" err="1">
                <a:solidFill>
                  <a:srgbClr val="A69765"/>
                </a:solidFill>
                <a:latin typeface="Garamond" pitchFamily="18" charset="0"/>
                <a:ea typeface="+mj-ea"/>
                <a:cs typeface="Times New Roman" pitchFamily="18" charset="0"/>
              </a:rPr>
              <a:t>Thank</a:t>
            </a:r>
            <a:r>
              <a:rPr lang="hu-HU" sz="4000" b="1" dirty="0">
                <a:solidFill>
                  <a:srgbClr val="A69765"/>
                </a:solidFill>
                <a:latin typeface="Garamond" pitchFamily="18" charset="0"/>
                <a:ea typeface="+mj-ea"/>
                <a:cs typeface="Times New Roman" pitchFamily="18" charset="0"/>
              </a:rPr>
              <a:t> </a:t>
            </a:r>
            <a:r>
              <a:rPr lang="hu-HU" sz="4000" b="1" dirty="0" err="1">
                <a:solidFill>
                  <a:srgbClr val="A69765"/>
                </a:solidFill>
                <a:latin typeface="Garamond" pitchFamily="18" charset="0"/>
                <a:ea typeface="+mj-ea"/>
                <a:cs typeface="Times New Roman" pitchFamily="18" charset="0"/>
              </a:rPr>
              <a:t>you</a:t>
            </a:r>
            <a:r>
              <a:rPr lang="hu-HU" sz="4000" b="1" dirty="0">
                <a:solidFill>
                  <a:srgbClr val="A69765"/>
                </a:solidFill>
                <a:latin typeface="Garamond" pitchFamily="18" charset="0"/>
                <a:ea typeface="+mj-ea"/>
                <a:cs typeface="Times New Roman" pitchFamily="18" charset="0"/>
              </a:rPr>
              <a:t> </a:t>
            </a:r>
            <a:r>
              <a:rPr lang="hu-HU" sz="4000" b="1" dirty="0" err="1">
                <a:solidFill>
                  <a:srgbClr val="A69765"/>
                </a:solidFill>
                <a:latin typeface="Garamond" pitchFamily="18" charset="0"/>
                <a:ea typeface="+mj-ea"/>
                <a:cs typeface="Times New Roman" pitchFamily="18" charset="0"/>
              </a:rPr>
              <a:t>for</a:t>
            </a:r>
            <a:r>
              <a:rPr lang="hu-HU" sz="4000" b="1" dirty="0">
                <a:solidFill>
                  <a:srgbClr val="A69765"/>
                </a:solidFill>
                <a:latin typeface="Garamond" pitchFamily="18" charset="0"/>
                <a:ea typeface="+mj-ea"/>
                <a:cs typeface="Times New Roman" pitchFamily="18" charset="0"/>
              </a:rPr>
              <a:t> </a:t>
            </a:r>
            <a:r>
              <a:rPr lang="hu-HU" sz="4000" b="1" dirty="0" err="1">
                <a:solidFill>
                  <a:srgbClr val="A69765"/>
                </a:solidFill>
                <a:latin typeface="Garamond" pitchFamily="18" charset="0"/>
                <a:ea typeface="+mj-ea"/>
                <a:cs typeface="Times New Roman" pitchFamily="18" charset="0"/>
              </a:rPr>
              <a:t>your</a:t>
            </a:r>
            <a:r>
              <a:rPr lang="hu-HU" sz="4000" b="1" dirty="0">
                <a:solidFill>
                  <a:srgbClr val="A69765"/>
                </a:solidFill>
                <a:latin typeface="Garamond" pitchFamily="18" charset="0"/>
                <a:ea typeface="+mj-ea"/>
                <a:cs typeface="Times New Roman" pitchFamily="18" charset="0"/>
              </a:rPr>
              <a:t> </a:t>
            </a:r>
            <a:r>
              <a:rPr lang="hu-HU" sz="4000" b="1" dirty="0" err="1">
                <a:solidFill>
                  <a:srgbClr val="A69765"/>
                </a:solidFill>
                <a:latin typeface="Garamond" pitchFamily="18" charset="0"/>
                <a:ea typeface="+mj-ea"/>
                <a:cs typeface="Times New Roman" pitchFamily="18" charset="0"/>
              </a:rPr>
              <a:t>attention</a:t>
            </a:r>
            <a:r>
              <a:rPr lang="hu-HU" sz="4000" b="1" dirty="0">
                <a:solidFill>
                  <a:srgbClr val="A69765"/>
                </a:solidFill>
                <a:latin typeface="Garamond" pitchFamily="18" charset="0"/>
                <a:ea typeface="+mj-ea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4187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/>
          </p:cNvSpPr>
          <p:nvPr>
            <p:ph idx="1"/>
          </p:nvPr>
        </p:nvSpPr>
        <p:spPr>
          <a:xfrm>
            <a:off x="390799" y="2132856"/>
            <a:ext cx="8506417" cy="4248472"/>
          </a:xfrm>
        </p:spPr>
        <p:txBody>
          <a:bodyPr/>
          <a:lstStyle/>
          <a:p>
            <a:pPr eaLnBrk="1" hangingPunct="1"/>
            <a:r>
              <a:rPr lang="hu-HU" sz="2800" dirty="0" smtClean="0">
                <a:latin typeface="Garamond" pitchFamily="18" charset="0"/>
              </a:rPr>
              <a:t>The </a:t>
            </a:r>
            <a:r>
              <a:rPr lang="hu-HU" sz="2800" dirty="0" err="1" smtClean="0">
                <a:latin typeface="Garamond" pitchFamily="18" charset="0"/>
              </a:rPr>
              <a:t>obligatory</a:t>
            </a:r>
            <a:r>
              <a:rPr lang="hu-HU" sz="2800" dirty="0" smtClean="0">
                <a:latin typeface="Garamond" pitchFamily="18" charset="0"/>
              </a:rPr>
              <a:t> </a:t>
            </a:r>
            <a:r>
              <a:rPr lang="hu-HU" sz="2800" dirty="0" err="1" smtClean="0">
                <a:latin typeface="Garamond" pitchFamily="18" charset="0"/>
              </a:rPr>
              <a:t>qualification</a:t>
            </a:r>
            <a:r>
              <a:rPr lang="hu-HU" sz="2800" dirty="0" smtClean="0">
                <a:latin typeface="Garamond" pitchFamily="18" charset="0"/>
              </a:rPr>
              <a:t> of </a:t>
            </a:r>
            <a:r>
              <a:rPr lang="hu-HU" sz="2800" dirty="0" err="1" smtClean="0">
                <a:latin typeface="Garamond" pitchFamily="18" charset="0"/>
              </a:rPr>
              <a:t>accomodation</a:t>
            </a:r>
            <a:r>
              <a:rPr lang="hu-HU" sz="2800" dirty="0" smtClean="0">
                <a:latin typeface="Garamond" pitchFamily="18" charset="0"/>
              </a:rPr>
              <a:t> </a:t>
            </a:r>
            <a:r>
              <a:rPr lang="hu-HU" sz="2800" dirty="0" err="1" smtClean="0">
                <a:latin typeface="Garamond" pitchFamily="18" charset="0"/>
              </a:rPr>
              <a:t>was</a:t>
            </a:r>
            <a:r>
              <a:rPr lang="hu-HU" sz="2800" dirty="0" smtClean="0">
                <a:latin typeface="Garamond" pitchFamily="18" charset="0"/>
              </a:rPr>
              <a:t> </a:t>
            </a:r>
            <a:r>
              <a:rPr lang="hu-HU" sz="2800" dirty="0" err="1" smtClean="0">
                <a:latin typeface="Garamond" pitchFamily="18" charset="0"/>
              </a:rPr>
              <a:t>ceased</a:t>
            </a:r>
            <a:r>
              <a:rPr lang="hu-HU" sz="2800" dirty="0" smtClean="0">
                <a:latin typeface="Garamond" pitchFamily="18" charset="0"/>
              </a:rPr>
              <a:t> </a:t>
            </a:r>
            <a:r>
              <a:rPr lang="hu-HU" sz="2800" dirty="0" err="1" smtClean="0">
                <a:latin typeface="Garamond" pitchFamily="18" charset="0"/>
              </a:rPr>
              <a:t>in</a:t>
            </a:r>
            <a:r>
              <a:rPr lang="hu-HU" sz="2800" dirty="0" smtClean="0">
                <a:latin typeface="Garamond" pitchFamily="18" charset="0"/>
              </a:rPr>
              <a:t> </a:t>
            </a:r>
            <a:r>
              <a:rPr lang="hu-HU" sz="2800" dirty="0" err="1" smtClean="0">
                <a:latin typeface="Garamond" pitchFamily="18" charset="0"/>
              </a:rPr>
              <a:t>October</a:t>
            </a:r>
            <a:r>
              <a:rPr lang="hu-HU" sz="2800" dirty="0" smtClean="0">
                <a:latin typeface="Garamond" pitchFamily="18" charset="0"/>
              </a:rPr>
              <a:t> 2009 </a:t>
            </a:r>
            <a:r>
              <a:rPr lang="hu-HU" sz="2800" dirty="0" err="1" smtClean="0">
                <a:latin typeface="Garamond" pitchFamily="18" charset="0"/>
              </a:rPr>
              <a:t>following</a:t>
            </a:r>
            <a:r>
              <a:rPr lang="hu-HU" sz="2800" dirty="0" smtClean="0">
                <a:latin typeface="Garamond" pitchFamily="18" charset="0"/>
              </a:rPr>
              <a:t> </a:t>
            </a:r>
            <a:r>
              <a:rPr lang="hu-HU" sz="2800" dirty="0" err="1" smtClean="0">
                <a:latin typeface="Garamond" pitchFamily="18" charset="0"/>
              </a:rPr>
              <a:t>the</a:t>
            </a:r>
            <a:r>
              <a:rPr lang="hu-HU" sz="2800" dirty="0" smtClean="0">
                <a:latin typeface="Garamond" pitchFamily="18" charset="0"/>
              </a:rPr>
              <a:t> </a:t>
            </a:r>
            <a:r>
              <a:rPr lang="hu-HU" sz="2800" dirty="0" err="1" smtClean="0">
                <a:latin typeface="Garamond" pitchFamily="18" charset="0"/>
              </a:rPr>
              <a:t>harmonisation</a:t>
            </a:r>
            <a:r>
              <a:rPr lang="hu-HU" sz="2800" dirty="0" smtClean="0">
                <a:latin typeface="Garamond" pitchFamily="18" charset="0"/>
              </a:rPr>
              <a:t> of Service </a:t>
            </a:r>
            <a:r>
              <a:rPr lang="hu-HU" sz="2800" dirty="0" err="1" smtClean="0">
                <a:latin typeface="Garamond" pitchFamily="18" charset="0"/>
              </a:rPr>
              <a:t>Directive</a:t>
            </a:r>
            <a:r>
              <a:rPr lang="hu-HU" sz="2800" dirty="0" smtClean="0">
                <a:latin typeface="Garamond" pitchFamily="18" charset="0"/>
              </a:rPr>
              <a:t> </a:t>
            </a:r>
            <a:r>
              <a:rPr lang="hu-HU" sz="2800" dirty="0" err="1" smtClean="0">
                <a:latin typeface="Garamond" pitchFamily="18" charset="0"/>
              </a:rPr>
              <a:t>regulation</a:t>
            </a:r>
            <a:r>
              <a:rPr lang="hu-HU" sz="2800" dirty="0" smtClean="0">
                <a:latin typeface="Garamond" pitchFamily="18" charset="0"/>
              </a:rPr>
              <a:t> </a:t>
            </a:r>
            <a:r>
              <a:rPr lang="hu-HU" sz="2800" dirty="0" err="1" smtClean="0">
                <a:latin typeface="Garamond" pitchFamily="18" charset="0"/>
              </a:rPr>
              <a:t>in</a:t>
            </a:r>
            <a:r>
              <a:rPr lang="hu-HU" sz="2800" dirty="0" smtClean="0">
                <a:latin typeface="Garamond" pitchFamily="18" charset="0"/>
              </a:rPr>
              <a:t> </a:t>
            </a:r>
            <a:r>
              <a:rPr lang="hu-HU" sz="2800" dirty="0" err="1" smtClean="0">
                <a:latin typeface="Garamond" pitchFamily="18" charset="0"/>
              </a:rPr>
              <a:t>the</a:t>
            </a:r>
            <a:r>
              <a:rPr lang="hu-HU" sz="2800" dirty="0" smtClean="0">
                <a:latin typeface="Garamond" pitchFamily="18" charset="0"/>
              </a:rPr>
              <a:t> </a:t>
            </a:r>
            <a:r>
              <a:rPr lang="hu-HU" sz="2800" dirty="0" err="1" smtClean="0">
                <a:latin typeface="Garamond" pitchFamily="18" charset="0"/>
              </a:rPr>
              <a:t>Hunagarian</a:t>
            </a:r>
            <a:r>
              <a:rPr lang="hu-HU" sz="2800" dirty="0">
                <a:latin typeface="Garamond" pitchFamily="18" charset="0"/>
              </a:rPr>
              <a:t> </a:t>
            </a:r>
            <a:r>
              <a:rPr lang="hu-HU" sz="2800" dirty="0" err="1" smtClean="0">
                <a:latin typeface="Garamond" pitchFamily="18" charset="0"/>
              </a:rPr>
              <a:t>legal</a:t>
            </a:r>
            <a:r>
              <a:rPr lang="hu-HU" sz="2800" dirty="0" smtClean="0">
                <a:latin typeface="Garamond" pitchFamily="18" charset="0"/>
              </a:rPr>
              <a:t> </a:t>
            </a:r>
            <a:r>
              <a:rPr lang="hu-HU" sz="2800" dirty="0" err="1" smtClean="0">
                <a:latin typeface="Garamond" pitchFamily="18" charset="0"/>
              </a:rPr>
              <a:t>regulation</a:t>
            </a:r>
            <a:endParaRPr lang="hu-HU" sz="2800" dirty="0" smtClean="0">
              <a:latin typeface="Garamond" pitchFamily="18" charset="0"/>
            </a:endParaRPr>
          </a:p>
          <a:p>
            <a:pPr eaLnBrk="1" hangingPunct="1"/>
            <a:r>
              <a:rPr lang="hu-HU" sz="2800" dirty="0" err="1" smtClean="0">
                <a:latin typeface="Garamond" pitchFamily="18" charset="0"/>
              </a:rPr>
              <a:t>In</a:t>
            </a:r>
            <a:r>
              <a:rPr lang="hu-HU" sz="2800" dirty="0" smtClean="0">
                <a:latin typeface="Garamond" pitchFamily="18" charset="0"/>
              </a:rPr>
              <a:t> </a:t>
            </a:r>
            <a:r>
              <a:rPr lang="hu-HU" sz="2800" dirty="0" err="1" smtClean="0">
                <a:latin typeface="Garamond" pitchFamily="18" charset="0"/>
              </a:rPr>
              <a:t>tourism</a:t>
            </a:r>
            <a:r>
              <a:rPr lang="hu-HU" sz="2800" dirty="0" smtClean="0">
                <a:latin typeface="Garamond" pitchFamily="18" charset="0"/>
              </a:rPr>
              <a:t> </a:t>
            </a:r>
            <a:r>
              <a:rPr lang="hu-HU" sz="2800" dirty="0" err="1" smtClean="0">
                <a:latin typeface="Garamond" pitchFamily="18" charset="0"/>
              </a:rPr>
              <a:t>quality</a:t>
            </a:r>
            <a:r>
              <a:rPr lang="hu-HU" sz="2800" dirty="0" smtClean="0">
                <a:latin typeface="Garamond" pitchFamily="18" charset="0"/>
              </a:rPr>
              <a:t> is a </a:t>
            </a:r>
            <a:r>
              <a:rPr lang="hu-HU" sz="2800" dirty="0" err="1" smtClean="0">
                <a:latin typeface="Garamond" pitchFamily="18" charset="0"/>
              </a:rPr>
              <a:t>key</a:t>
            </a:r>
            <a:r>
              <a:rPr lang="hu-HU" sz="2800" dirty="0" smtClean="0">
                <a:latin typeface="Garamond" pitchFamily="18" charset="0"/>
              </a:rPr>
              <a:t> </a:t>
            </a:r>
            <a:r>
              <a:rPr lang="hu-HU" sz="2800" dirty="0" err="1" smtClean="0">
                <a:latin typeface="Garamond" pitchFamily="18" charset="0"/>
              </a:rPr>
              <a:t>issue</a:t>
            </a:r>
            <a:r>
              <a:rPr lang="hu-HU" sz="2800" dirty="0" smtClean="0">
                <a:latin typeface="Garamond" pitchFamily="18" charset="0"/>
              </a:rPr>
              <a:t>, </a:t>
            </a:r>
            <a:r>
              <a:rPr lang="hu-HU" sz="2800" dirty="0" err="1" smtClean="0">
                <a:latin typeface="Garamond" pitchFamily="18" charset="0"/>
              </a:rPr>
              <a:t>only</a:t>
            </a:r>
            <a:r>
              <a:rPr lang="hu-HU" sz="2800" dirty="0" smtClean="0">
                <a:latin typeface="Garamond" pitchFamily="18" charset="0"/>
              </a:rPr>
              <a:t> </a:t>
            </a:r>
            <a:r>
              <a:rPr lang="hu-HU" sz="2800" dirty="0" err="1" smtClean="0">
                <a:latin typeface="Garamond" pitchFamily="18" charset="0"/>
              </a:rPr>
              <a:t>those</a:t>
            </a:r>
            <a:r>
              <a:rPr lang="hu-HU" sz="2800" dirty="0" smtClean="0">
                <a:latin typeface="Garamond" pitchFamily="18" charset="0"/>
              </a:rPr>
              <a:t> </a:t>
            </a:r>
            <a:r>
              <a:rPr lang="hu-HU" sz="2800" dirty="0" err="1" smtClean="0">
                <a:latin typeface="Garamond" pitchFamily="18" charset="0"/>
              </a:rPr>
              <a:t>services</a:t>
            </a:r>
            <a:r>
              <a:rPr lang="hu-HU" sz="2800" dirty="0" smtClean="0">
                <a:latin typeface="Garamond" pitchFamily="18" charset="0"/>
              </a:rPr>
              <a:t> </a:t>
            </a:r>
            <a:r>
              <a:rPr lang="hu-HU" sz="2800" dirty="0" err="1" smtClean="0">
                <a:latin typeface="Garamond" pitchFamily="18" charset="0"/>
              </a:rPr>
              <a:t>are</a:t>
            </a:r>
            <a:r>
              <a:rPr lang="hu-HU" sz="2800" dirty="0" smtClean="0">
                <a:latin typeface="Garamond" pitchFamily="18" charset="0"/>
              </a:rPr>
              <a:t> </a:t>
            </a:r>
            <a:r>
              <a:rPr lang="hu-HU" sz="2800" dirty="0" err="1" smtClean="0">
                <a:latin typeface="Garamond" pitchFamily="18" charset="0"/>
              </a:rPr>
              <a:t>competitive</a:t>
            </a:r>
            <a:r>
              <a:rPr lang="hu-HU" sz="2800" dirty="0" smtClean="0">
                <a:latin typeface="Garamond" pitchFamily="18" charset="0"/>
              </a:rPr>
              <a:t>, </a:t>
            </a:r>
            <a:r>
              <a:rPr lang="hu-HU" sz="2800" dirty="0" err="1" smtClean="0">
                <a:latin typeface="Garamond" pitchFamily="18" charset="0"/>
              </a:rPr>
              <a:t>who</a:t>
            </a:r>
            <a:r>
              <a:rPr lang="hu-HU" sz="2800" dirty="0" smtClean="0">
                <a:latin typeface="Garamond" pitchFamily="18" charset="0"/>
              </a:rPr>
              <a:t> </a:t>
            </a:r>
            <a:r>
              <a:rPr lang="hu-HU" sz="2800" dirty="0" err="1" smtClean="0">
                <a:latin typeface="Garamond" pitchFamily="18" charset="0"/>
              </a:rPr>
              <a:t>provide</a:t>
            </a:r>
            <a:r>
              <a:rPr lang="hu-HU" sz="2800" dirty="0" smtClean="0">
                <a:latin typeface="Garamond" pitchFamily="18" charset="0"/>
              </a:rPr>
              <a:t> </a:t>
            </a:r>
            <a:r>
              <a:rPr lang="hu-HU" sz="2800" dirty="0" err="1" smtClean="0">
                <a:latin typeface="Garamond" pitchFamily="18" charset="0"/>
              </a:rPr>
              <a:t>reliable</a:t>
            </a:r>
            <a:r>
              <a:rPr lang="hu-HU" sz="2800" dirty="0" smtClean="0">
                <a:latin typeface="Garamond" pitchFamily="18" charset="0"/>
              </a:rPr>
              <a:t> </a:t>
            </a:r>
            <a:r>
              <a:rPr lang="hu-HU" sz="2800" dirty="0" err="1" smtClean="0">
                <a:latin typeface="Garamond" pitchFamily="18" charset="0"/>
              </a:rPr>
              <a:t>quality</a:t>
            </a:r>
            <a:r>
              <a:rPr lang="hu-HU" sz="2800" dirty="0" smtClean="0">
                <a:latin typeface="Garamond" pitchFamily="18" charset="0"/>
              </a:rPr>
              <a:t> </a:t>
            </a:r>
          </a:p>
          <a:p>
            <a:pPr lvl="1" eaLnBrk="1" hangingPunct="1"/>
            <a:r>
              <a:rPr lang="hu-HU" dirty="0" err="1" smtClean="0">
                <a:latin typeface="Garamond" pitchFamily="18" charset="0"/>
              </a:rPr>
              <a:t>Accomodations</a:t>
            </a:r>
            <a:r>
              <a:rPr lang="hu-HU" dirty="0" smtClean="0">
                <a:latin typeface="Garamond" pitchFamily="18" charset="0"/>
              </a:rPr>
              <a:t> (</a:t>
            </a:r>
            <a:r>
              <a:rPr lang="hu-HU" dirty="0" err="1" smtClean="0">
                <a:latin typeface="Garamond" pitchFamily="18" charset="0"/>
              </a:rPr>
              <a:t>trademarks</a:t>
            </a:r>
            <a:r>
              <a:rPr lang="hu-HU" dirty="0" smtClean="0">
                <a:latin typeface="Garamond" pitchFamily="18" charset="0"/>
              </a:rPr>
              <a:t>)</a:t>
            </a:r>
          </a:p>
          <a:p>
            <a:pPr lvl="1" eaLnBrk="1" hangingPunct="1"/>
            <a:r>
              <a:rPr lang="hu-HU" dirty="0" err="1" smtClean="0">
                <a:latin typeface="Garamond" pitchFamily="18" charset="0"/>
              </a:rPr>
              <a:t>Gastronomy</a:t>
            </a:r>
            <a:r>
              <a:rPr lang="hu-HU" dirty="0" smtClean="0">
                <a:latin typeface="Garamond" pitchFamily="18" charset="0"/>
              </a:rPr>
              <a:t> (</a:t>
            </a:r>
            <a:r>
              <a:rPr lang="hu-HU" dirty="0" err="1" smtClean="0">
                <a:latin typeface="Garamond" pitchFamily="18" charset="0"/>
              </a:rPr>
              <a:t>raw</a:t>
            </a:r>
            <a:r>
              <a:rPr lang="hu-HU" dirty="0" smtClean="0">
                <a:latin typeface="Garamond" pitchFamily="18" charset="0"/>
              </a:rPr>
              <a:t> </a:t>
            </a:r>
            <a:r>
              <a:rPr lang="hu-HU" dirty="0" err="1" smtClean="0">
                <a:latin typeface="Garamond" pitchFamily="18" charset="0"/>
              </a:rPr>
              <a:t>materials</a:t>
            </a:r>
            <a:r>
              <a:rPr lang="hu-HU" dirty="0" smtClean="0">
                <a:latin typeface="Garamond" pitchFamily="18" charset="0"/>
              </a:rPr>
              <a:t>, local </a:t>
            </a:r>
            <a:r>
              <a:rPr lang="hu-HU" dirty="0" err="1" smtClean="0">
                <a:latin typeface="Garamond" pitchFamily="18" charset="0"/>
              </a:rPr>
              <a:t>food</a:t>
            </a:r>
            <a:r>
              <a:rPr lang="hu-HU" dirty="0" smtClean="0">
                <a:latin typeface="Garamond" pitchFamily="18" charset="0"/>
              </a:rPr>
              <a:t>)</a:t>
            </a:r>
          </a:p>
          <a:p>
            <a:pPr lvl="1" eaLnBrk="1" hangingPunct="1"/>
            <a:r>
              <a:rPr lang="hu-HU" dirty="0" err="1" smtClean="0">
                <a:latin typeface="Garamond" pitchFamily="18" charset="0"/>
              </a:rPr>
              <a:t>Programs</a:t>
            </a:r>
            <a:r>
              <a:rPr lang="hu-HU" dirty="0" smtClean="0">
                <a:latin typeface="Garamond" pitchFamily="18" charset="0"/>
              </a:rPr>
              <a:t> (International </a:t>
            </a:r>
            <a:r>
              <a:rPr lang="hu-HU" dirty="0" err="1" smtClean="0">
                <a:latin typeface="Garamond" pitchFamily="18" charset="0"/>
              </a:rPr>
              <a:t>awards</a:t>
            </a:r>
            <a:r>
              <a:rPr lang="hu-HU" dirty="0" smtClean="0">
                <a:latin typeface="Garamond" pitchFamily="18" charset="0"/>
              </a:rPr>
              <a:t>, </a:t>
            </a:r>
            <a:r>
              <a:rPr lang="hu-HU" dirty="0" err="1" smtClean="0">
                <a:latin typeface="Garamond" pitchFamily="18" charset="0"/>
              </a:rPr>
              <a:t>qualification</a:t>
            </a:r>
            <a:r>
              <a:rPr lang="hu-HU" dirty="0" smtClean="0">
                <a:latin typeface="Garamond" pitchFamily="18" charset="0"/>
              </a:rPr>
              <a:t> of </a:t>
            </a:r>
            <a:r>
              <a:rPr lang="hu-HU" dirty="0" err="1" smtClean="0">
                <a:latin typeface="Garamond" pitchFamily="18" charset="0"/>
              </a:rPr>
              <a:t>festivals</a:t>
            </a:r>
            <a:r>
              <a:rPr lang="hu-HU" dirty="0" smtClean="0">
                <a:latin typeface="Garamond" pitchFamily="18" charset="0"/>
              </a:rPr>
              <a:t>)</a:t>
            </a:r>
          </a:p>
          <a:p>
            <a:pPr eaLnBrk="1" hangingPunct="1"/>
            <a:endParaRPr lang="hu-HU" sz="2800" dirty="0" smtClean="0">
              <a:latin typeface="Garamond" pitchFamily="18" charset="0"/>
            </a:endParaRPr>
          </a:p>
          <a:p>
            <a:pPr eaLnBrk="1" hangingPunct="1"/>
            <a:endParaRPr lang="hu-HU" sz="2400" dirty="0" smtClean="0"/>
          </a:p>
          <a:p>
            <a:pPr eaLnBrk="1" hangingPunct="1"/>
            <a:endParaRPr lang="hu-HU" sz="2400" dirty="0" smtClean="0"/>
          </a:p>
          <a:p>
            <a:pPr eaLnBrk="1" hangingPunct="1"/>
            <a:endParaRPr lang="hu-HU" dirty="0" smtClean="0"/>
          </a:p>
          <a:p>
            <a:pPr eaLnBrk="1" hangingPunct="1">
              <a:buFont typeface="Arial" pitchFamily="34" charset="0"/>
              <a:buNone/>
            </a:pPr>
            <a:endParaRPr lang="hu-HU" dirty="0" smtClean="0"/>
          </a:p>
        </p:txBody>
      </p:sp>
      <p:sp>
        <p:nvSpPr>
          <p:cNvPr id="3" name="Téglalap 2"/>
          <p:cNvSpPr/>
          <p:nvPr/>
        </p:nvSpPr>
        <p:spPr>
          <a:xfrm>
            <a:off x="755576" y="1268760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hu-HU" sz="3200" b="1" dirty="0" err="1" smtClean="0">
                <a:solidFill>
                  <a:srgbClr val="A69765"/>
                </a:solidFill>
                <a:latin typeface="Garamond" pitchFamily="18" charset="0"/>
                <a:cs typeface="+mn-cs"/>
              </a:rPr>
              <a:t>Objective</a:t>
            </a:r>
            <a:r>
              <a:rPr lang="hu-HU" sz="3200" b="1" dirty="0" smtClean="0">
                <a:solidFill>
                  <a:srgbClr val="A69765"/>
                </a:solidFill>
                <a:latin typeface="Garamond" pitchFamily="18" charset="0"/>
                <a:cs typeface="+mn-cs"/>
              </a:rPr>
              <a:t> of </a:t>
            </a:r>
            <a:r>
              <a:rPr lang="hu-HU" sz="3200" b="1" dirty="0" err="1" smtClean="0">
                <a:solidFill>
                  <a:srgbClr val="A69765"/>
                </a:solidFill>
                <a:latin typeface="Garamond" pitchFamily="18" charset="0"/>
                <a:cs typeface="+mn-cs"/>
              </a:rPr>
              <a:t>the</a:t>
            </a:r>
            <a:r>
              <a:rPr lang="hu-HU" sz="3200" b="1" dirty="0" smtClean="0">
                <a:solidFill>
                  <a:srgbClr val="A69765"/>
                </a:solidFill>
                <a:latin typeface="Garamond" pitchFamily="18" charset="0"/>
                <a:cs typeface="+mn-cs"/>
              </a:rPr>
              <a:t> </a:t>
            </a:r>
            <a:r>
              <a:rPr lang="hu-HU" sz="3200" b="1" dirty="0" err="1" smtClean="0">
                <a:solidFill>
                  <a:srgbClr val="A69765"/>
                </a:solidFill>
                <a:latin typeface="Garamond" pitchFamily="18" charset="0"/>
                <a:cs typeface="+mn-cs"/>
              </a:rPr>
              <a:t>national</a:t>
            </a:r>
            <a:r>
              <a:rPr lang="hu-HU" sz="3200" b="1" dirty="0" smtClean="0">
                <a:solidFill>
                  <a:srgbClr val="A69765"/>
                </a:solidFill>
                <a:latin typeface="Garamond" pitchFamily="18" charset="0"/>
                <a:cs typeface="+mn-cs"/>
              </a:rPr>
              <a:t> </a:t>
            </a:r>
            <a:r>
              <a:rPr lang="hu-HU" sz="3200" b="1" dirty="0" err="1" smtClean="0">
                <a:solidFill>
                  <a:srgbClr val="A69765"/>
                </a:solidFill>
                <a:latin typeface="Garamond" pitchFamily="18" charset="0"/>
                <a:cs typeface="+mn-cs"/>
              </a:rPr>
              <a:t>trademarking</a:t>
            </a:r>
            <a:endParaRPr lang="hu-HU" sz="3200" b="1" dirty="0">
              <a:solidFill>
                <a:srgbClr val="A69765"/>
              </a:solidFill>
              <a:latin typeface="Garamond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1133872"/>
            <a:ext cx="8229600" cy="1143000"/>
          </a:xfrm>
        </p:spPr>
        <p:txBody>
          <a:bodyPr/>
          <a:lstStyle/>
          <a:p>
            <a:r>
              <a:rPr lang="hu-HU" sz="3600" b="1" dirty="0" err="1">
                <a:solidFill>
                  <a:srgbClr val="A69765"/>
                </a:solidFill>
                <a:latin typeface="Garamond" pitchFamily="18" charset="0"/>
              </a:rPr>
              <a:t>O</a:t>
            </a:r>
            <a:r>
              <a:rPr lang="hu-HU" sz="3600" b="1" dirty="0" err="1" smtClean="0">
                <a:solidFill>
                  <a:srgbClr val="A69765"/>
                </a:solidFill>
                <a:latin typeface="Garamond" pitchFamily="18" charset="0"/>
              </a:rPr>
              <a:t>bjectve</a:t>
            </a:r>
            <a:r>
              <a:rPr lang="hu-HU" sz="3600" b="1" dirty="0" smtClean="0">
                <a:solidFill>
                  <a:srgbClr val="A69765"/>
                </a:solidFill>
                <a:latin typeface="Garamond" pitchFamily="18" charset="0"/>
              </a:rPr>
              <a:t> of </a:t>
            </a:r>
            <a:r>
              <a:rPr lang="hu-HU" sz="3600" b="1" dirty="0" err="1" smtClean="0">
                <a:solidFill>
                  <a:srgbClr val="A69765"/>
                </a:solidFill>
                <a:latin typeface="Garamond" pitchFamily="18" charset="0"/>
              </a:rPr>
              <a:t>trademarking</a:t>
            </a:r>
            <a:r>
              <a:rPr lang="hu-HU" sz="3600" b="1" dirty="0" smtClean="0">
                <a:solidFill>
                  <a:srgbClr val="A69765"/>
                </a:solidFill>
                <a:latin typeface="Garamond" pitchFamily="18" charset="0"/>
              </a:rPr>
              <a:t> 2</a:t>
            </a:r>
            <a:endParaRPr lang="hu-HU" sz="3600" b="1" dirty="0">
              <a:solidFill>
                <a:srgbClr val="A69765"/>
              </a:solidFill>
              <a:latin typeface="Garamond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3456384"/>
          </a:xfrm>
        </p:spPr>
        <p:txBody>
          <a:bodyPr/>
          <a:lstStyle/>
          <a:p>
            <a:r>
              <a:rPr lang="en-US" sz="2800" dirty="0">
                <a:latin typeface="Garamond" pitchFamily="18" charset="0"/>
              </a:rPr>
              <a:t>Joining the National Trademark System is not mandatory, but </a:t>
            </a:r>
            <a:r>
              <a:rPr lang="hu-HU" sz="2800" dirty="0" err="1" smtClean="0">
                <a:latin typeface="Garamond" pitchFamily="18" charset="0"/>
              </a:rPr>
              <a:t>contribut</a:t>
            </a:r>
            <a:r>
              <a:rPr lang="en-US" sz="2800" dirty="0" err="1" smtClean="0">
                <a:latin typeface="Garamond" pitchFamily="18" charset="0"/>
              </a:rPr>
              <a:t>es</a:t>
            </a:r>
            <a:endParaRPr lang="en-US" sz="2800" dirty="0">
              <a:latin typeface="Garamond" pitchFamily="18" charset="0"/>
            </a:endParaRPr>
          </a:p>
          <a:p>
            <a:pPr lvl="1"/>
            <a:r>
              <a:rPr lang="hu-HU" dirty="0" smtClean="0">
                <a:latin typeface="Garamond" pitchFamily="18" charset="0"/>
              </a:rPr>
              <a:t>t</a:t>
            </a:r>
            <a:r>
              <a:rPr lang="en-US" dirty="0" smtClean="0">
                <a:latin typeface="Garamond" pitchFamily="18" charset="0"/>
              </a:rPr>
              <a:t>o </a:t>
            </a:r>
            <a:r>
              <a:rPr lang="en-US" dirty="0" err="1">
                <a:latin typeface="Garamond" pitchFamily="18" charset="0"/>
              </a:rPr>
              <a:t>differenciate</a:t>
            </a:r>
            <a:r>
              <a:rPr lang="en-US" dirty="0">
                <a:latin typeface="Garamond" pitchFamily="18" charset="0"/>
              </a:rPr>
              <a:t> the good </a:t>
            </a:r>
            <a:r>
              <a:rPr lang="en-US" dirty="0" smtClean="0">
                <a:latin typeface="Garamond" pitchFamily="18" charset="0"/>
              </a:rPr>
              <a:t>quality</a:t>
            </a:r>
            <a:r>
              <a:rPr lang="hu-HU" dirty="0" smtClean="0">
                <a:latin typeface="Garamond" pitchFamily="18" charset="0"/>
              </a:rPr>
              <a:t> </a:t>
            </a:r>
            <a:r>
              <a:rPr lang="hu-HU" dirty="0" err="1" smtClean="0">
                <a:latin typeface="Garamond" pitchFamily="18" charset="0"/>
              </a:rPr>
              <a:t>from</a:t>
            </a:r>
            <a:r>
              <a:rPr lang="hu-HU" dirty="0" smtClean="0">
                <a:latin typeface="Garamond" pitchFamily="18" charset="0"/>
              </a:rPr>
              <a:t> </a:t>
            </a:r>
            <a:r>
              <a:rPr lang="hu-HU" dirty="0" err="1" smtClean="0">
                <a:latin typeface="Garamond" pitchFamily="18" charset="0"/>
              </a:rPr>
              <a:t>non-qualified</a:t>
            </a:r>
            <a:r>
              <a:rPr lang="hu-HU" dirty="0" smtClean="0">
                <a:latin typeface="Garamond" pitchFamily="18" charset="0"/>
              </a:rPr>
              <a:t> </a:t>
            </a:r>
            <a:r>
              <a:rPr lang="hu-HU" dirty="0" err="1" smtClean="0">
                <a:latin typeface="Garamond" pitchFamily="18" charset="0"/>
              </a:rPr>
              <a:t>services</a:t>
            </a:r>
            <a:endParaRPr lang="hu-HU" dirty="0" smtClean="0">
              <a:latin typeface="Garamond" pitchFamily="18" charset="0"/>
            </a:endParaRPr>
          </a:p>
          <a:p>
            <a:pPr lvl="1"/>
            <a:r>
              <a:rPr lang="hu-HU" dirty="0" err="1" smtClean="0">
                <a:latin typeface="Garamond" pitchFamily="18" charset="0"/>
              </a:rPr>
              <a:t>to</a:t>
            </a:r>
            <a:r>
              <a:rPr lang="hu-HU" dirty="0" smtClean="0">
                <a:latin typeface="Garamond" pitchFamily="18" charset="0"/>
              </a:rPr>
              <a:t> </a:t>
            </a:r>
            <a:r>
              <a:rPr lang="hu-HU" dirty="0" err="1" smtClean="0">
                <a:latin typeface="Garamond" pitchFamily="18" charset="0"/>
              </a:rPr>
              <a:t>strengthen</a:t>
            </a:r>
            <a:r>
              <a:rPr lang="hu-HU" dirty="0" smtClean="0">
                <a:latin typeface="Garamond" pitchFamily="18" charset="0"/>
              </a:rPr>
              <a:t> </a:t>
            </a:r>
            <a:r>
              <a:rPr lang="hu-HU" dirty="0" err="1" smtClean="0">
                <a:latin typeface="Garamond" pitchFamily="18" charset="0"/>
              </a:rPr>
              <a:t>costumer</a:t>
            </a:r>
            <a:r>
              <a:rPr lang="hu-HU" dirty="0" smtClean="0">
                <a:latin typeface="Garamond" pitchFamily="18" charset="0"/>
              </a:rPr>
              <a:t> </a:t>
            </a:r>
            <a:r>
              <a:rPr lang="hu-HU" dirty="0" err="1" smtClean="0">
                <a:latin typeface="Garamond" pitchFamily="18" charset="0"/>
              </a:rPr>
              <a:t>consciousness</a:t>
            </a:r>
            <a:endParaRPr lang="hu-HU" dirty="0" smtClean="0">
              <a:latin typeface="Garamond" pitchFamily="18" charset="0"/>
            </a:endParaRPr>
          </a:p>
          <a:p>
            <a:pPr lvl="1"/>
            <a:r>
              <a:rPr lang="hu-HU" dirty="0" err="1" smtClean="0">
                <a:latin typeface="Garamond" pitchFamily="18" charset="0"/>
              </a:rPr>
              <a:t>to</a:t>
            </a:r>
            <a:r>
              <a:rPr lang="hu-HU" dirty="0" smtClean="0">
                <a:latin typeface="Garamond" pitchFamily="18" charset="0"/>
              </a:rPr>
              <a:t> </a:t>
            </a:r>
            <a:r>
              <a:rPr lang="hu-HU" dirty="0" err="1" smtClean="0">
                <a:latin typeface="Garamond" pitchFamily="18" charset="0"/>
              </a:rPr>
              <a:t>provide</a:t>
            </a:r>
            <a:r>
              <a:rPr lang="hu-HU" dirty="0" smtClean="0">
                <a:latin typeface="Garamond" pitchFamily="18" charset="0"/>
              </a:rPr>
              <a:t> </a:t>
            </a:r>
            <a:r>
              <a:rPr lang="hu-HU" dirty="0" err="1" smtClean="0">
                <a:latin typeface="Garamond" pitchFamily="18" charset="0"/>
              </a:rPr>
              <a:t>guideline</a:t>
            </a:r>
            <a:r>
              <a:rPr lang="hu-HU" dirty="0" smtClean="0">
                <a:latin typeface="Garamond" pitchFamily="18" charset="0"/>
              </a:rPr>
              <a:t> </a:t>
            </a:r>
            <a:r>
              <a:rPr lang="hu-HU" dirty="0" err="1" smtClean="0">
                <a:latin typeface="Garamond" pitchFamily="18" charset="0"/>
              </a:rPr>
              <a:t>to</a:t>
            </a:r>
            <a:r>
              <a:rPr lang="hu-HU" dirty="0" smtClean="0">
                <a:latin typeface="Garamond" pitchFamily="18" charset="0"/>
              </a:rPr>
              <a:t> </a:t>
            </a:r>
            <a:r>
              <a:rPr lang="hu-HU" dirty="0" err="1" smtClean="0">
                <a:latin typeface="Garamond" pitchFamily="18" charset="0"/>
              </a:rPr>
              <a:t>select</a:t>
            </a:r>
            <a:r>
              <a:rPr lang="hu-HU" dirty="0" smtClean="0">
                <a:latin typeface="Garamond" pitchFamily="18" charset="0"/>
              </a:rPr>
              <a:t> </a:t>
            </a:r>
            <a:r>
              <a:rPr lang="hu-HU" dirty="0" err="1" smtClean="0">
                <a:latin typeface="Garamond" pitchFamily="18" charset="0"/>
              </a:rPr>
              <a:t>services</a:t>
            </a:r>
            <a:r>
              <a:rPr lang="hu-HU" dirty="0" smtClean="0">
                <a:latin typeface="Garamond" pitchFamily="18" charset="0"/>
              </a:rPr>
              <a:t> </a:t>
            </a:r>
            <a:r>
              <a:rPr lang="hu-HU" dirty="0" err="1" smtClean="0">
                <a:latin typeface="Garamond" pitchFamily="18" charset="0"/>
              </a:rPr>
              <a:t>easier</a:t>
            </a:r>
            <a:endParaRPr lang="hu-HU" dirty="0" smtClean="0">
              <a:latin typeface="Garamond" pitchFamily="18" charset="0"/>
            </a:endParaRPr>
          </a:p>
          <a:p>
            <a:endParaRPr lang="hu-HU" dirty="0" smtClean="0">
              <a:latin typeface="Garamond" pitchFamily="18" charset="0"/>
            </a:endParaRPr>
          </a:p>
          <a:p>
            <a:pPr marL="514350" indent="-457200"/>
            <a:endParaRPr lang="en-US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711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864096"/>
          </a:xfrm>
        </p:spPr>
        <p:txBody>
          <a:bodyPr/>
          <a:lstStyle/>
          <a:p>
            <a:r>
              <a:rPr lang="hu-HU" sz="3600" b="1" dirty="0" smtClean="0">
                <a:solidFill>
                  <a:srgbClr val="A69765"/>
                </a:solidFill>
                <a:latin typeface="Garamond" pitchFamily="18" charset="0"/>
              </a:rPr>
              <a:t>The </a:t>
            </a:r>
            <a:r>
              <a:rPr lang="hu-HU" sz="3600" b="1" dirty="0" err="1" smtClean="0">
                <a:solidFill>
                  <a:srgbClr val="A69765"/>
                </a:solidFill>
                <a:latin typeface="Garamond" pitchFamily="18" charset="0"/>
              </a:rPr>
              <a:t>advantages</a:t>
            </a:r>
            <a:r>
              <a:rPr lang="hu-HU" sz="3600" b="1" dirty="0" smtClean="0">
                <a:solidFill>
                  <a:srgbClr val="A69765"/>
                </a:solidFill>
                <a:latin typeface="Garamond" pitchFamily="18" charset="0"/>
              </a:rPr>
              <a:t> of </a:t>
            </a:r>
            <a:r>
              <a:rPr lang="hu-HU" sz="3600" b="1" dirty="0" err="1" smtClean="0">
                <a:solidFill>
                  <a:srgbClr val="A69765"/>
                </a:solidFill>
                <a:latin typeface="Garamond" pitchFamily="18" charset="0"/>
              </a:rPr>
              <a:t>trademarking</a:t>
            </a:r>
            <a:endParaRPr lang="hu-HU" sz="3600" b="1" dirty="0">
              <a:solidFill>
                <a:srgbClr val="A69765"/>
              </a:solidFill>
              <a:latin typeface="Garamond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90872" y="2215405"/>
            <a:ext cx="8229600" cy="4525963"/>
          </a:xfrm>
        </p:spPr>
        <p:txBody>
          <a:bodyPr/>
          <a:lstStyle/>
          <a:p>
            <a:r>
              <a:rPr lang="hu-HU" sz="2800" dirty="0" smtClean="0">
                <a:latin typeface="Garamond" pitchFamily="18" charset="0"/>
              </a:rPr>
              <a:t>The </a:t>
            </a:r>
            <a:r>
              <a:rPr lang="hu-HU" sz="2800" dirty="0" err="1" smtClean="0">
                <a:latin typeface="Garamond" pitchFamily="18" charset="0"/>
              </a:rPr>
              <a:t>criteria</a:t>
            </a:r>
            <a:r>
              <a:rPr lang="hu-HU" sz="2800" dirty="0" smtClean="0">
                <a:latin typeface="Garamond" pitchFamily="18" charset="0"/>
              </a:rPr>
              <a:t> of </a:t>
            </a:r>
            <a:r>
              <a:rPr lang="hu-HU" sz="2800" dirty="0" err="1" smtClean="0">
                <a:latin typeface="Garamond" pitchFamily="18" charset="0"/>
              </a:rPr>
              <a:t>qualification</a:t>
            </a:r>
            <a:r>
              <a:rPr lang="hu-HU" sz="2800" dirty="0" smtClean="0">
                <a:latin typeface="Garamond" pitchFamily="18" charset="0"/>
              </a:rPr>
              <a:t> is </a:t>
            </a:r>
            <a:r>
              <a:rPr lang="hu-HU" sz="2800" dirty="0" err="1" smtClean="0">
                <a:latin typeface="Garamond" pitchFamily="18" charset="0"/>
              </a:rPr>
              <a:t>set</a:t>
            </a:r>
            <a:r>
              <a:rPr lang="hu-HU" sz="2800" dirty="0" smtClean="0">
                <a:latin typeface="Garamond" pitchFamily="18" charset="0"/>
              </a:rPr>
              <a:t> and </a:t>
            </a:r>
            <a:r>
              <a:rPr lang="hu-HU" sz="2800" dirty="0" err="1" smtClean="0">
                <a:latin typeface="Garamond" pitchFamily="18" charset="0"/>
              </a:rPr>
              <a:t>public</a:t>
            </a:r>
            <a:endParaRPr lang="hu-HU" sz="2800" dirty="0" smtClean="0">
              <a:latin typeface="Garamond" pitchFamily="18" charset="0"/>
            </a:endParaRPr>
          </a:p>
          <a:p>
            <a:r>
              <a:rPr lang="hu-HU" sz="2800" dirty="0" err="1" smtClean="0">
                <a:latin typeface="Garamond" pitchFamily="18" charset="0"/>
              </a:rPr>
              <a:t>Qualified</a:t>
            </a:r>
            <a:r>
              <a:rPr lang="hu-HU" sz="2800" dirty="0" smtClean="0">
                <a:latin typeface="Garamond" pitchFamily="18" charset="0"/>
              </a:rPr>
              <a:t> establishment </a:t>
            </a:r>
            <a:r>
              <a:rPr lang="hu-HU" sz="2800" dirty="0" err="1" smtClean="0">
                <a:latin typeface="Garamond" pitchFamily="18" charset="0"/>
              </a:rPr>
              <a:t>are</a:t>
            </a:r>
            <a:r>
              <a:rPr lang="hu-HU" sz="2800" dirty="0" smtClean="0">
                <a:latin typeface="Garamond" pitchFamily="18" charset="0"/>
              </a:rPr>
              <a:t> </a:t>
            </a:r>
            <a:r>
              <a:rPr lang="hu-HU" sz="2800" dirty="0" err="1" smtClean="0">
                <a:latin typeface="Garamond" pitchFamily="18" charset="0"/>
              </a:rPr>
              <a:t>controlled</a:t>
            </a:r>
            <a:r>
              <a:rPr lang="hu-HU" sz="2800" dirty="0" smtClean="0">
                <a:latin typeface="Garamond" pitchFamily="18" charset="0"/>
              </a:rPr>
              <a:t> </a:t>
            </a:r>
            <a:r>
              <a:rPr lang="hu-HU" sz="2800" dirty="0" err="1" smtClean="0">
                <a:latin typeface="Garamond" pitchFamily="18" charset="0"/>
              </a:rPr>
              <a:t>regularly</a:t>
            </a:r>
            <a:endParaRPr lang="hu-HU" sz="2800" dirty="0" smtClean="0">
              <a:latin typeface="Garamond" pitchFamily="18" charset="0"/>
            </a:endParaRPr>
          </a:p>
          <a:p>
            <a:r>
              <a:rPr lang="hu-HU" sz="2800" dirty="0" smtClean="0">
                <a:latin typeface="Garamond" pitchFamily="18" charset="0"/>
              </a:rPr>
              <a:t>The </a:t>
            </a:r>
            <a:r>
              <a:rPr lang="hu-HU" sz="2800" dirty="0" err="1" smtClean="0">
                <a:latin typeface="Garamond" pitchFamily="18" charset="0"/>
              </a:rPr>
              <a:t>qualification</a:t>
            </a:r>
            <a:r>
              <a:rPr lang="hu-HU" sz="2800" dirty="0" smtClean="0">
                <a:latin typeface="Garamond" pitchFamily="18" charset="0"/>
              </a:rPr>
              <a:t> is </a:t>
            </a:r>
            <a:r>
              <a:rPr lang="hu-HU" sz="2800" dirty="0" err="1" smtClean="0">
                <a:latin typeface="Garamond" pitchFamily="18" charset="0"/>
              </a:rPr>
              <a:t>based</a:t>
            </a:r>
            <a:r>
              <a:rPr lang="hu-HU" sz="2800" dirty="0" smtClean="0">
                <a:latin typeface="Garamond" pitchFamily="18" charset="0"/>
              </a:rPr>
              <a:t> </a:t>
            </a:r>
            <a:r>
              <a:rPr lang="hu-HU" sz="2800" dirty="0" err="1" smtClean="0">
                <a:latin typeface="Garamond" pitchFamily="18" charset="0"/>
              </a:rPr>
              <a:t>on</a:t>
            </a:r>
            <a:r>
              <a:rPr lang="hu-HU" sz="2800" dirty="0" smtClean="0">
                <a:latin typeface="Garamond" pitchFamily="18" charset="0"/>
              </a:rPr>
              <a:t> </a:t>
            </a:r>
            <a:r>
              <a:rPr lang="hu-HU" sz="2800" dirty="0" err="1" smtClean="0">
                <a:latin typeface="Garamond" pitchFamily="18" charset="0"/>
              </a:rPr>
              <a:t>the</a:t>
            </a:r>
            <a:r>
              <a:rPr lang="hu-HU" sz="2800" dirty="0" smtClean="0">
                <a:latin typeface="Garamond" pitchFamily="18" charset="0"/>
              </a:rPr>
              <a:t> </a:t>
            </a:r>
            <a:r>
              <a:rPr lang="hu-HU" sz="2800" dirty="0" err="1" smtClean="0">
                <a:latin typeface="Garamond" pitchFamily="18" charset="0"/>
              </a:rPr>
              <a:t>principle</a:t>
            </a:r>
            <a:r>
              <a:rPr lang="hu-HU" sz="2800" dirty="0" smtClean="0">
                <a:latin typeface="Garamond" pitchFamily="18" charset="0"/>
              </a:rPr>
              <a:t> of  </a:t>
            </a:r>
            <a:r>
              <a:rPr lang="hu-HU" sz="2800" dirty="0" err="1" smtClean="0">
                <a:latin typeface="Garamond" pitchFamily="18" charset="0"/>
              </a:rPr>
              <a:t>competence</a:t>
            </a:r>
            <a:r>
              <a:rPr lang="hu-HU" sz="2800" dirty="0" smtClean="0">
                <a:latin typeface="Garamond" pitchFamily="18" charset="0"/>
              </a:rPr>
              <a:t>, </a:t>
            </a:r>
            <a:r>
              <a:rPr lang="hu-HU" sz="2800" dirty="0" err="1" smtClean="0">
                <a:latin typeface="Garamond" pitchFamily="18" charset="0"/>
              </a:rPr>
              <a:t>indenpendence</a:t>
            </a:r>
            <a:r>
              <a:rPr lang="hu-HU" sz="2800" dirty="0">
                <a:latin typeface="Garamond" pitchFamily="18" charset="0"/>
              </a:rPr>
              <a:t> </a:t>
            </a:r>
            <a:r>
              <a:rPr lang="hu-HU" sz="2800" dirty="0" smtClean="0">
                <a:latin typeface="Garamond" pitchFamily="18" charset="0"/>
              </a:rPr>
              <a:t>and </a:t>
            </a:r>
            <a:r>
              <a:rPr lang="hu-HU" sz="2800" dirty="0" err="1" smtClean="0">
                <a:latin typeface="Garamond" pitchFamily="18" charset="0"/>
              </a:rPr>
              <a:t>impartiality</a:t>
            </a:r>
            <a:endParaRPr lang="hu-HU" sz="2800" dirty="0" smtClean="0">
              <a:latin typeface="Garamond" pitchFamily="18" charset="0"/>
            </a:endParaRPr>
          </a:p>
          <a:p>
            <a:r>
              <a:rPr lang="hu-HU" sz="2800" dirty="0" err="1" smtClean="0">
                <a:latin typeface="Garamond" pitchFamily="18" charset="0"/>
              </a:rPr>
              <a:t>In</a:t>
            </a:r>
            <a:r>
              <a:rPr lang="hu-HU" sz="2800" dirty="0" smtClean="0">
                <a:latin typeface="Garamond" pitchFamily="18" charset="0"/>
              </a:rPr>
              <a:t> </a:t>
            </a:r>
            <a:r>
              <a:rPr lang="hu-HU" sz="2800" dirty="0" err="1" smtClean="0">
                <a:latin typeface="Garamond" pitchFamily="18" charset="0"/>
              </a:rPr>
              <a:t>case</a:t>
            </a:r>
            <a:r>
              <a:rPr lang="hu-HU" sz="2800" dirty="0" smtClean="0">
                <a:latin typeface="Garamond" pitchFamily="18" charset="0"/>
              </a:rPr>
              <a:t> of </a:t>
            </a:r>
            <a:r>
              <a:rPr lang="hu-HU" sz="2800" dirty="0" err="1" smtClean="0">
                <a:latin typeface="Garamond" pitchFamily="18" charset="0"/>
              </a:rPr>
              <a:t>failure</a:t>
            </a:r>
            <a:r>
              <a:rPr lang="hu-HU" sz="2800" dirty="0" smtClean="0">
                <a:latin typeface="Garamond" pitchFamily="18" charset="0"/>
              </a:rPr>
              <a:t> </a:t>
            </a:r>
            <a:r>
              <a:rPr lang="hu-HU" sz="2800" dirty="0" err="1" smtClean="0">
                <a:latin typeface="Garamond" pitchFamily="18" charset="0"/>
              </a:rPr>
              <a:t>of</a:t>
            </a:r>
            <a:r>
              <a:rPr lang="hu-HU" sz="2800" dirty="0" smtClean="0">
                <a:latin typeface="Garamond" pitchFamily="18" charset="0"/>
              </a:rPr>
              <a:t> </a:t>
            </a:r>
            <a:r>
              <a:rPr lang="hu-HU" sz="2800" dirty="0" err="1" smtClean="0">
                <a:latin typeface="Garamond" pitchFamily="18" charset="0"/>
              </a:rPr>
              <a:t>technical</a:t>
            </a:r>
            <a:r>
              <a:rPr lang="hu-HU" sz="2800" dirty="0" smtClean="0">
                <a:latin typeface="Garamond" pitchFamily="18" charset="0"/>
              </a:rPr>
              <a:t> </a:t>
            </a:r>
            <a:r>
              <a:rPr lang="hu-HU" sz="2800" dirty="0" err="1" smtClean="0">
                <a:latin typeface="Garamond" pitchFamily="18" charset="0"/>
              </a:rPr>
              <a:t>requirements</a:t>
            </a:r>
            <a:r>
              <a:rPr lang="hu-HU" sz="2800" dirty="0" smtClean="0">
                <a:latin typeface="Garamond" pitchFamily="18" charset="0"/>
              </a:rPr>
              <a:t> </a:t>
            </a:r>
            <a:r>
              <a:rPr lang="hu-HU" sz="2800" dirty="0" err="1" smtClean="0">
                <a:latin typeface="Garamond" pitchFamily="18" charset="0"/>
              </a:rPr>
              <a:t>the</a:t>
            </a:r>
            <a:r>
              <a:rPr lang="hu-HU" sz="2800" dirty="0" smtClean="0">
                <a:latin typeface="Garamond" pitchFamily="18" charset="0"/>
              </a:rPr>
              <a:t> </a:t>
            </a:r>
            <a:r>
              <a:rPr lang="hu-HU" sz="2800" dirty="0" err="1" smtClean="0">
                <a:latin typeface="Garamond" pitchFamily="18" charset="0"/>
              </a:rPr>
              <a:t>use</a:t>
            </a:r>
            <a:r>
              <a:rPr lang="hu-HU" sz="2800" dirty="0" smtClean="0">
                <a:latin typeface="Garamond" pitchFamily="18" charset="0"/>
              </a:rPr>
              <a:t> </a:t>
            </a:r>
            <a:r>
              <a:rPr lang="hu-HU" sz="2800" dirty="0" err="1" smtClean="0">
                <a:latin typeface="Garamond" pitchFamily="18" charset="0"/>
              </a:rPr>
              <a:t>of</a:t>
            </a:r>
            <a:r>
              <a:rPr lang="hu-HU" sz="2800" dirty="0" smtClean="0">
                <a:latin typeface="Garamond" pitchFamily="18" charset="0"/>
              </a:rPr>
              <a:t> </a:t>
            </a:r>
            <a:r>
              <a:rPr lang="hu-HU" sz="2800" dirty="0" err="1" smtClean="0">
                <a:latin typeface="Garamond" pitchFamily="18" charset="0"/>
              </a:rPr>
              <a:t>trademark</a:t>
            </a:r>
            <a:r>
              <a:rPr lang="hu-HU" sz="2800" dirty="0" smtClean="0">
                <a:latin typeface="Garamond" pitchFamily="18" charset="0"/>
              </a:rPr>
              <a:t> </a:t>
            </a:r>
            <a:r>
              <a:rPr lang="hu-HU" sz="2800" dirty="0" err="1" smtClean="0">
                <a:latin typeface="Garamond" pitchFamily="18" charset="0"/>
              </a:rPr>
              <a:t>can</a:t>
            </a:r>
            <a:r>
              <a:rPr lang="hu-HU" sz="2800" dirty="0" smtClean="0">
                <a:latin typeface="Garamond" pitchFamily="18" charset="0"/>
              </a:rPr>
              <a:t> be </a:t>
            </a:r>
            <a:r>
              <a:rPr lang="hu-HU" sz="2800" dirty="0" err="1" smtClean="0">
                <a:latin typeface="Garamond" pitchFamily="18" charset="0"/>
              </a:rPr>
              <a:t>withdrawn</a:t>
            </a:r>
            <a:endParaRPr lang="hu-HU" sz="2800" dirty="0" smtClean="0">
              <a:latin typeface="Garamond" pitchFamily="18" charset="0"/>
            </a:endParaRPr>
          </a:p>
          <a:p>
            <a:r>
              <a:rPr lang="hu-HU" sz="2800" dirty="0" smtClean="0">
                <a:latin typeface="Garamond" pitchFamily="18" charset="0"/>
              </a:rPr>
              <a:t>The </a:t>
            </a:r>
            <a:r>
              <a:rPr lang="hu-HU" sz="2800" dirty="0" err="1" smtClean="0">
                <a:latin typeface="Garamond" pitchFamily="18" charset="0"/>
              </a:rPr>
              <a:t>list</a:t>
            </a:r>
            <a:r>
              <a:rPr lang="hu-HU" sz="2800" dirty="0" smtClean="0">
                <a:latin typeface="Garamond" pitchFamily="18" charset="0"/>
              </a:rPr>
              <a:t> of </a:t>
            </a:r>
            <a:r>
              <a:rPr lang="hu-HU" sz="2800" dirty="0" err="1" smtClean="0">
                <a:latin typeface="Garamond" pitchFamily="18" charset="0"/>
              </a:rPr>
              <a:t>establishments</a:t>
            </a:r>
            <a:r>
              <a:rPr lang="hu-HU" sz="2800" dirty="0" smtClean="0">
                <a:latin typeface="Garamond" pitchFamily="18" charset="0"/>
              </a:rPr>
              <a:t> </a:t>
            </a:r>
            <a:r>
              <a:rPr lang="hu-HU" sz="2800" dirty="0" err="1" smtClean="0">
                <a:latin typeface="Garamond" pitchFamily="18" charset="0"/>
              </a:rPr>
              <a:t>obtained</a:t>
            </a:r>
            <a:r>
              <a:rPr lang="hu-HU" sz="2800" dirty="0" smtClean="0">
                <a:latin typeface="Garamond" pitchFamily="18" charset="0"/>
              </a:rPr>
              <a:t> </a:t>
            </a:r>
            <a:r>
              <a:rPr lang="hu-HU" sz="2800" dirty="0" err="1" smtClean="0">
                <a:latin typeface="Garamond" pitchFamily="18" charset="0"/>
              </a:rPr>
              <a:t>or</a:t>
            </a:r>
            <a:r>
              <a:rPr lang="hu-HU" sz="2800" dirty="0" smtClean="0">
                <a:latin typeface="Garamond" pitchFamily="18" charset="0"/>
              </a:rPr>
              <a:t> </a:t>
            </a:r>
            <a:r>
              <a:rPr lang="hu-HU" sz="2800" dirty="0" err="1" smtClean="0">
                <a:latin typeface="Garamond" pitchFamily="18" charset="0"/>
              </a:rPr>
              <a:t>lost</a:t>
            </a:r>
            <a:r>
              <a:rPr lang="hu-HU" sz="2800" dirty="0" smtClean="0">
                <a:latin typeface="Garamond" pitchFamily="18" charset="0"/>
              </a:rPr>
              <a:t> </a:t>
            </a:r>
            <a:r>
              <a:rPr lang="hu-HU" sz="2800" dirty="0" err="1" smtClean="0">
                <a:latin typeface="Garamond" pitchFamily="18" charset="0"/>
              </a:rPr>
              <a:t>the</a:t>
            </a:r>
            <a:r>
              <a:rPr lang="hu-HU" sz="2800" dirty="0" smtClean="0">
                <a:latin typeface="Garamond" pitchFamily="18" charset="0"/>
              </a:rPr>
              <a:t> </a:t>
            </a:r>
            <a:r>
              <a:rPr lang="hu-HU" sz="2800" dirty="0" err="1" smtClean="0">
                <a:latin typeface="Garamond" pitchFamily="18" charset="0"/>
              </a:rPr>
              <a:t>trademark</a:t>
            </a:r>
            <a:r>
              <a:rPr lang="hu-HU" sz="2800" dirty="0" smtClean="0">
                <a:latin typeface="Garamond" pitchFamily="18" charset="0"/>
              </a:rPr>
              <a:t> is </a:t>
            </a:r>
            <a:r>
              <a:rPr lang="hu-HU" sz="2800" dirty="0" err="1" smtClean="0">
                <a:latin typeface="Garamond" pitchFamily="18" charset="0"/>
              </a:rPr>
              <a:t>public</a:t>
            </a:r>
            <a:endParaRPr lang="hu-HU" sz="28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163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/>
          <p:cNvSpPr>
            <a:spLocks noGrp="1"/>
          </p:cNvSpPr>
          <p:nvPr>
            <p:ph type="title"/>
          </p:nvPr>
        </p:nvSpPr>
        <p:spPr>
          <a:xfrm>
            <a:off x="457200" y="1196975"/>
            <a:ext cx="8229600" cy="1143000"/>
          </a:xfrm>
        </p:spPr>
        <p:txBody>
          <a:bodyPr/>
          <a:lstStyle/>
          <a:p>
            <a:r>
              <a:rPr lang="hu-HU" sz="3600" b="1" dirty="0" err="1" smtClean="0">
                <a:solidFill>
                  <a:srgbClr val="A29061"/>
                </a:solidFill>
                <a:latin typeface="Garamond" pitchFamily="18" charset="0"/>
              </a:rPr>
              <a:t>Trademarks</a:t>
            </a:r>
            <a:r>
              <a:rPr lang="hu-HU" sz="3600" b="1" dirty="0" smtClean="0">
                <a:solidFill>
                  <a:srgbClr val="A29061"/>
                </a:solidFill>
                <a:latin typeface="Garamond" pitchFamily="18" charset="0"/>
              </a:rPr>
              <a:t> </a:t>
            </a:r>
            <a:r>
              <a:rPr lang="hu-HU" sz="3600" b="1" dirty="0" err="1" smtClean="0">
                <a:solidFill>
                  <a:srgbClr val="A29061"/>
                </a:solidFill>
                <a:latin typeface="Garamond" pitchFamily="18" charset="0"/>
              </a:rPr>
              <a:t>already</a:t>
            </a:r>
            <a:r>
              <a:rPr lang="hu-HU" sz="3600" b="1" dirty="0" smtClean="0">
                <a:solidFill>
                  <a:srgbClr val="A29061"/>
                </a:solidFill>
                <a:latin typeface="Garamond" pitchFamily="18" charset="0"/>
              </a:rPr>
              <a:t> </a:t>
            </a:r>
            <a:r>
              <a:rPr lang="hu-HU" sz="3600" b="1" dirty="0" err="1" smtClean="0">
                <a:solidFill>
                  <a:srgbClr val="A29061"/>
                </a:solidFill>
                <a:latin typeface="Garamond" pitchFamily="18" charset="0"/>
              </a:rPr>
              <a:t>introduced</a:t>
            </a:r>
            <a:endParaRPr lang="hu-HU" sz="3600" b="1" dirty="0" smtClean="0">
              <a:solidFill>
                <a:srgbClr val="A29061"/>
              </a:solidFill>
              <a:latin typeface="Garamond" pitchFamily="18" charset="0"/>
            </a:endParaRPr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0" y="2622550"/>
            <a:ext cx="2484438" cy="3541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65400"/>
            <a:ext cx="2538412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595563"/>
            <a:ext cx="2519362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4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>
          <a:xfrm>
            <a:off x="611188" y="1052513"/>
            <a:ext cx="8229600" cy="1143000"/>
          </a:xfrm>
        </p:spPr>
        <p:txBody>
          <a:bodyPr/>
          <a:lstStyle/>
          <a:p>
            <a:r>
              <a:rPr lang="hu-HU" sz="3600" b="1" dirty="0" err="1" smtClean="0">
                <a:solidFill>
                  <a:srgbClr val="A69765"/>
                </a:solidFill>
                <a:latin typeface="Garamond" pitchFamily="18" charset="0"/>
              </a:rPr>
              <a:t>Trademarks</a:t>
            </a:r>
            <a:r>
              <a:rPr lang="hu-HU" sz="3600" b="1" dirty="0" smtClean="0">
                <a:solidFill>
                  <a:srgbClr val="A69765"/>
                </a:solidFill>
                <a:latin typeface="Garamond" pitchFamily="18" charset="0"/>
              </a:rPr>
              <a:t> </a:t>
            </a:r>
            <a:r>
              <a:rPr lang="hu-HU" sz="3600" b="1" dirty="0" err="1" smtClean="0">
                <a:solidFill>
                  <a:srgbClr val="A69765"/>
                </a:solidFill>
                <a:latin typeface="Garamond" pitchFamily="18" charset="0"/>
              </a:rPr>
              <a:t>already</a:t>
            </a:r>
            <a:r>
              <a:rPr lang="hu-HU" sz="3600" b="1" dirty="0" smtClean="0">
                <a:solidFill>
                  <a:srgbClr val="A69765"/>
                </a:solidFill>
                <a:latin typeface="Garamond" pitchFamily="18" charset="0"/>
              </a:rPr>
              <a:t> </a:t>
            </a:r>
            <a:r>
              <a:rPr lang="hu-HU" sz="3600" b="1" dirty="0" err="1" smtClean="0">
                <a:solidFill>
                  <a:srgbClr val="A69765"/>
                </a:solidFill>
                <a:latin typeface="Garamond" pitchFamily="18" charset="0"/>
              </a:rPr>
              <a:t>introduced</a:t>
            </a:r>
            <a:r>
              <a:rPr lang="hu-HU" sz="3600" b="1" dirty="0" smtClean="0">
                <a:solidFill>
                  <a:srgbClr val="A69765"/>
                </a:solidFill>
                <a:latin typeface="Garamond" pitchFamily="18" charset="0"/>
              </a:rPr>
              <a:t> 2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08920"/>
            <a:ext cx="4184029" cy="268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http://www.csokakoiszallas.hu/vedjegy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2455863"/>
            <a:ext cx="2936875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71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196752"/>
            <a:ext cx="8589640" cy="864096"/>
          </a:xfrm>
        </p:spPr>
        <p:txBody>
          <a:bodyPr/>
          <a:lstStyle/>
          <a:p>
            <a:r>
              <a:rPr lang="hu-HU" sz="3600" b="1" dirty="0" smtClean="0">
                <a:solidFill>
                  <a:srgbClr val="A69765"/>
                </a:solidFill>
                <a:latin typeface="Garamond" pitchFamily="18" charset="0"/>
              </a:rPr>
              <a:t>The </a:t>
            </a:r>
            <a:r>
              <a:rPr lang="hu-HU" sz="3600" b="1" dirty="0" err="1" smtClean="0">
                <a:solidFill>
                  <a:srgbClr val="A69765"/>
                </a:solidFill>
                <a:latin typeface="Garamond" pitchFamily="18" charset="0"/>
              </a:rPr>
              <a:t>results</a:t>
            </a:r>
            <a:r>
              <a:rPr lang="hu-HU" sz="3600" b="1" dirty="0" smtClean="0">
                <a:solidFill>
                  <a:srgbClr val="A69765"/>
                </a:solidFill>
                <a:latin typeface="Garamond" pitchFamily="18" charset="0"/>
              </a:rPr>
              <a:t> and </a:t>
            </a:r>
            <a:r>
              <a:rPr lang="hu-HU" sz="3600" b="1" dirty="0" err="1" smtClean="0">
                <a:solidFill>
                  <a:srgbClr val="A69765"/>
                </a:solidFill>
                <a:latin typeface="Garamond" pitchFamily="18" charset="0"/>
              </a:rPr>
              <a:t>actors</a:t>
            </a:r>
            <a:r>
              <a:rPr lang="hu-HU" sz="3600" b="1" dirty="0" smtClean="0">
                <a:solidFill>
                  <a:srgbClr val="A69765"/>
                </a:solidFill>
                <a:latin typeface="Garamond" pitchFamily="18" charset="0"/>
              </a:rPr>
              <a:t> of </a:t>
            </a:r>
            <a:r>
              <a:rPr lang="hu-HU" sz="3600" b="1" dirty="0" err="1" smtClean="0">
                <a:solidFill>
                  <a:srgbClr val="A69765"/>
                </a:solidFill>
                <a:latin typeface="Garamond" pitchFamily="18" charset="0"/>
              </a:rPr>
              <a:t>the</a:t>
            </a:r>
            <a:r>
              <a:rPr lang="hu-HU" sz="3600" b="1" dirty="0" smtClean="0">
                <a:solidFill>
                  <a:srgbClr val="A69765"/>
                </a:solidFill>
                <a:latin typeface="Garamond" pitchFamily="18" charset="0"/>
              </a:rPr>
              <a:t> </a:t>
            </a:r>
            <a:r>
              <a:rPr lang="hu-HU" sz="3600" b="1" dirty="0" err="1" smtClean="0">
                <a:solidFill>
                  <a:srgbClr val="A69765"/>
                </a:solidFill>
                <a:latin typeface="Garamond" pitchFamily="18" charset="0"/>
              </a:rPr>
              <a:t>qualification</a:t>
            </a:r>
            <a:r>
              <a:rPr lang="hu-HU" sz="3600" b="1" dirty="0" smtClean="0">
                <a:solidFill>
                  <a:srgbClr val="A69765"/>
                </a:solidFill>
                <a:latin typeface="Garamond" pitchFamily="18" charset="0"/>
              </a:rPr>
              <a:t> </a:t>
            </a:r>
            <a:r>
              <a:rPr lang="hu-HU" sz="3600" b="1" dirty="0" err="1" smtClean="0">
                <a:solidFill>
                  <a:srgbClr val="A69765"/>
                </a:solidFill>
                <a:latin typeface="Garamond" pitchFamily="18" charset="0"/>
              </a:rPr>
              <a:t>system</a:t>
            </a:r>
            <a:endParaRPr lang="hu-HU" sz="3600" b="1" dirty="0">
              <a:solidFill>
                <a:srgbClr val="A69765"/>
              </a:solidFill>
              <a:latin typeface="Garamond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r>
              <a:rPr lang="hu-HU" sz="2400" dirty="0" err="1" smtClean="0">
                <a:latin typeface="Garamond" pitchFamily="18" charset="0"/>
              </a:rPr>
              <a:t>Qualified</a:t>
            </a:r>
            <a:r>
              <a:rPr lang="hu-HU" sz="2400" dirty="0" smtClean="0">
                <a:latin typeface="Garamond" pitchFamily="18" charset="0"/>
              </a:rPr>
              <a:t> </a:t>
            </a:r>
            <a:r>
              <a:rPr lang="hu-HU" sz="2400" dirty="0" err="1" smtClean="0">
                <a:latin typeface="Garamond" pitchFamily="18" charset="0"/>
              </a:rPr>
              <a:t>accommodations</a:t>
            </a:r>
            <a:endParaRPr lang="hu-HU" sz="2400" dirty="0" smtClean="0">
              <a:latin typeface="Garamond" pitchFamily="18" charset="0"/>
            </a:endParaRPr>
          </a:p>
          <a:p>
            <a:pPr lvl="1"/>
            <a:r>
              <a:rPr lang="hu-HU" sz="2000" dirty="0" err="1" smtClean="0">
                <a:latin typeface="Garamond" pitchFamily="18" charset="0"/>
              </a:rPr>
              <a:t>Rural</a:t>
            </a:r>
            <a:r>
              <a:rPr lang="hu-HU" sz="2000" dirty="0" smtClean="0">
                <a:latin typeface="Garamond" pitchFamily="18" charset="0"/>
              </a:rPr>
              <a:t> </a:t>
            </a:r>
            <a:r>
              <a:rPr lang="hu-HU" sz="2000" dirty="0" err="1" smtClean="0">
                <a:latin typeface="Garamond" pitchFamily="18" charset="0"/>
              </a:rPr>
              <a:t>accomodation</a:t>
            </a:r>
            <a:r>
              <a:rPr lang="hu-HU" sz="2000" dirty="0" smtClean="0">
                <a:latin typeface="Garamond" pitchFamily="18" charset="0"/>
              </a:rPr>
              <a:t> </a:t>
            </a:r>
            <a:r>
              <a:rPr lang="hu-HU" sz="2000" dirty="0" err="1" smtClean="0">
                <a:latin typeface="Garamond" pitchFamily="18" charset="0"/>
              </a:rPr>
              <a:t>units</a:t>
            </a:r>
            <a:r>
              <a:rPr lang="hu-HU" sz="2000" dirty="0" smtClean="0">
                <a:latin typeface="Garamond" pitchFamily="18" charset="0"/>
              </a:rPr>
              <a:t>: 390 unit</a:t>
            </a:r>
          </a:p>
          <a:p>
            <a:pPr lvl="1"/>
            <a:r>
              <a:rPr lang="hu-HU" sz="2000" dirty="0" err="1" smtClean="0">
                <a:latin typeface="Garamond" pitchFamily="18" charset="0"/>
              </a:rPr>
              <a:t>Private</a:t>
            </a:r>
            <a:r>
              <a:rPr lang="hu-HU" sz="2000" dirty="0" smtClean="0">
                <a:latin typeface="Garamond" pitchFamily="18" charset="0"/>
              </a:rPr>
              <a:t> </a:t>
            </a:r>
            <a:r>
              <a:rPr lang="hu-HU" sz="2000" dirty="0" err="1" smtClean="0">
                <a:latin typeface="Garamond" pitchFamily="18" charset="0"/>
              </a:rPr>
              <a:t>rooms</a:t>
            </a:r>
            <a:r>
              <a:rPr lang="hu-HU" sz="2000" dirty="0" smtClean="0">
                <a:latin typeface="Garamond" pitchFamily="18" charset="0"/>
              </a:rPr>
              <a:t>: 17 unit</a:t>
            </a:r>
          </a:p>
          <a:p>
            <a:pPr lvl="1"/>
            <a:r>
              <a:rPr lang="hu-HU" sz="2000" dirty="0" err="1" smtClean="0">
                <a:latin typeface="Garamond" pitchFamily="18" charset="0"/>
              </a:rPr>
              <a:t>Holiday</a:t>
            </a:r>
            <a:r>
              <a:rPr lang="hu-HU" sz="2000" dirty="0" smtClean="0">
                <a:latin typeface="Garamond" pitchFamily="18" charset="0"/>
              </a:rPr>
              <a:t> </a:t>
            </a:r>
            <a:r>
              <a:rPr lang="hu-HU" sz="2000" dirty="0" err="1" smtClean="0">
                <a:latin typeface="Garamond" pitchFamily="18" charset="0"/>
              </a:rPr>
              <a:t>camp</a:t>
            </a:r>
            <a:r>
              <a:rPr lang="hu-HU" sz="2000" dirty="0" smtClean="0">
                <a:latin typeface="Garamond" pitchFamily="18" charset="0"/>
              </a:rPr>
              <a:t>: 5 unit</a:t>
            </a:r>
          </a:p>
          <a:p>
            <a:pPr lvl="1"/>
            <a:r>
              <a:rPr lang="hu-HU" sz="2000" dirty="0" smtClean="0">
                <a:latin typeface="Garamond" pitchFamily="18" charset="0"/>
              </a:rPr>
              <a:t>Camping: 22 unit</a:t>
            </a:r>
          </a:p>
          <a:p>
            <a:pPr lvl="1"/>
            <a:r>
              <a:rPr lang="hu-HU" sz="2000" dirty="0" smtClean="0">
                <a:latin typeface="Garamond" pitchFamily="18" charset="0"/>
              </a:rPr>
              <a:t>Hotel: 334 unit</a:t>
            </a:r>
          </a:p>
          <a:p>
            <a:r>
              <a:rPr lang="hu-HU" sz="2400" dirty="0" smtClean="0">
                <a:latin typeface="Garamond" pitchFamily="18" charset="0"/>
              </a:rPr>
              <a:t>The </a:t>
            </a:r>
            <a:r>
              <a:rPr lang="hu-HU" sz="2400" dirty="0" err="1" smtClean="0">
                <a:latin typeface="Garamond" pitchFamily="18" charset="0"/>
              </a:rPr>
              <a:t>owner</a:t>
            </a:r>
            <a:r>
              <a:rPr lang="hu-HU" sz="2400" dirty="0" smtClean="0">
                <a:latin typeface="Garamond" pitchFamily="18" charset="0"/>
              </a:rPr>
              <a:t> of </a:t>
            </a:r>
            <a:r>
              <a:rPr lang="hu-HU" sz="2400" dirty="0" err="1" smtClean="0">
                <a:latin typeface="Garamond" pitchFamily="18" charset="0"/>
              </a:rPr>
              <a:t>the</a:t>
            </a:r>
            <a:r>
              <a:rPr lang="hu-HU" sz="2400" dirty="0" smtClean="0">
                <a:latin typeface="Garamond" pitchFamily="18" charset="0"/>
              </a:rPr>
              <a:t> National  </a:t>
            </a:r>
            <a:r>
              <a:rPr lang="hu-HU" sz="2400" dirty="0" err="1" smtClean="0">
                <a:latin typeface="Garamond" pitchFamily="18" charset="0"/>
              </a:rPr>
              <a:t>Trademark</a:t>
            </a:r>
            <a:r>
              <a:rPr lang="hu-HU" sz="2400" dirty="0" smtClean="0">
                <a:latin typeface="Garamond" pitchFamily="18" charset="0"/>
              </a:rPr>
              <a:t>: </a:t>
            </a:r>
            <a:r>
              <a:rPr lang="hu-HU" sz="2400" dirty="0" err="1" smtClean="0">
                <a:latin typeface="Garamond" pitchFamily="18" charset="0"/>
              </a:rPr>
              <a:t>the</a:t>
            </a:r>
            <a:r>
              <a:rPr lang="hu-HU" sz="2400" dirty="0" smtClean="0">
                <a:latin typeface="Garamond" pitchFamily="18" charset="0"/>
              </a:rPr>
              <a:t> </a:t>
            </a:r>
            <a:r>
              <a:rPr lang="hu-HU" sz="2400" dirty="0" err="1" smtClean="0">
                <a:latin typeface="Garamond" pitchFamily="18" charset="0"/>
              </a:rPr>
              <a:t>Hungarian</a:t>
            </a:r>
            <a:r>
              <a:rPr lang="hu-HU" sz="2400" dirty="0" smtClean="0">
                <a:latin typeface="Garamond" pitchFamily="18" charset="0"/>
              </a:rPr>
              <a:t> </a:t>
            </a:r>
            <a:r>
              <a:rPr lang="hu-HU" sz="2400" dirty="0" err="1" smtClean="0">
                <a:latin typeface="Garamond" pitchFamily="18" charset="0"/>
              </a:rPr>
              <a:t>State</a:t>
            </a:r>
            <a:endParaRPr lang="hu-HU" sz="2400" dirty="0" smtClean="0">
              <a:latin typeface="Garamond" pitchFamily="18" charset="0"/>
            </a:endParaRPr>
          </a:p>
          <a:p>
            <a:r>
              <a:rPr lang="hu-HU" sz="2400" dirty="0" smtClean="0">
                <a:latin typeface="Garamond" pitchFamily="18" charset="0"/>
              </a:rPr>
              <a:t>The </a:t>
            </a:r>
            <a:r>
              <a:rPr lang="hu-HU" sz="2400" dirty="0" err="1" smtClean="0">
                <a:latin typeface="Garamond" pitchFamily="18" charset="0"/>
              </a:rPr>
              <a:t>administrative</a:t>
            </a:r>
            <a:r>
              <a:rPr lang="hu-HU" sz="2400" dirty="0" smtClean="0">
                <a:latin typeface="Garamond" pitchFamily="18" charset="0"/>
              </a:rPr>
              <a:t> </a:t>
            </a:r>
            <a:r>
              <a:rPr lang="hu-HU" sz="2400" dirty="0" err="1" smtClean="0">
                <a:latin typeface="Garamond" pitchFamily="18" charset="0"/>
              </a:rPr>
              <a:t>duties</a:t>
            </a:r>
            <a:r>
              <a:rPr lang="hu-HU" sz="2400" dirty="0" smtClean="0">
                <a:latin typeface="Garamond" pitchFamily="18" charset="0"/>
              </a:rPr>
              <a:t>/management of </a:t>
            </a:r>
            <a:r>
              <a:rPr lang="hu-HU" sz="2400" dirty="0" err="1" smtClean="0">
                <a:latin typeface="Garamond" pitchFamily="18" charset="0"/>
              </a:rPr>
              <a:t>the</a:t>
            </a:r>
            <a:r>
              <a:rPr lang="hu-HU" sz="2400" dirty="0" smtClean="0">
                <a:latin typeface="Garamond" pitchFamily="18" charset="0"/>
              </a:rPr>
              <a:t> </a:t>
            </a:r>
            <a:r>
              <a:rPr lang="hu-HU" sz="2400" dirty="0" err="1" smtClean="0">
                <a:latin typeface="Garamond" pitchFamily="18" charset="0"/>
              </a:rPr>
              <a:t>qualification</a:t>
            </a:r>
            <a:r>
              <a:rPr lang="hu-HU" sz="2400" dirty="0" smtClean="0">
                <a:latin typeface="Garamond" pitchFamily="18" charset="0"/>
              </a:rPr>
              <a:t> is </a:t>
            </a:r>
            <a:r>
              <a:rPr lang="hu-HU" sz="2400" dirty="0" err="1" smtClean="0">
                <a:latin typeface="Garamond" pitchFamily="18" charset="0"/>
              </a:rPr>
              <a:t>the</a:t>
            </a:r>
            <a:r>
              <a:rPr lang="hu-HU" sz="2400" dirty="0" smtClean="0">
                <a:latin typeface="Garamond" pitchFamily="18" charset="0"/>
              </a:rPr>
              <a:t> </a:t>
            </a:r>
            <a:r>
              <a:rPr lang="hu-HU" sz="2400" dirty="0" err="1" smtClean="0">
                <a:latin typeface="Garamond" pitchFamily="18" charset="0"/>
              </a:rPr>
              <a:t>responsibility</a:t>
            </a:r>
            <a:r>
              <a:rPr lang="hu-HU" sz="2400" dirty="0" smtClean="0">
                <a:latin typeface="Garamond" pitchFamily="18" charset="0"/>
              </a:rPr>
              <a:t> of </a:t>
            </a:r>
            <a:r>
              <a:rPr lang="hu-HU" sz="2400" dirty="0" err="1" smtClean="0">
                <a:latin typeface="Garamond" pitchFamily="18" charset="0"/>
              </a:rPr>
              <a:t>the</a:t>
            </a:r>
            <a:r>
              <a:rPr lang="hu-HU" sz="2400" dirty="0" smtClean="0">
                <a:latin typeface="Garamond" pitchFamily="18" charset="0"/>
              </a:rPr>
              <a:t> </a:t>
            </a:r>
            <a:r>
              <a:rPr lang="hu-HU" sz="2400" dirty="0" err="1" smtClean="0">
                <a:latin typeface="Garamond" pitchFamily="18" charset="0"/>
              </a:rPr>
              <a:t>relavant</a:t>
            </a:r>
            <a:r>
              <a:rPr lang="hu-HU" sz="2400" dirty="0" smtClean="0">
                <a:latin typeface="Garamond" pitchFamily="18" charset="0"/>
              </a:rPr>
              <a:t> </a:t>
            </a:r>
            <a:r>
              <a:rPr lang="hu-HU" sz="2400" dirty="0" err="1" smtClean="0">
                <a:latin typeface="Garamond" pitchFamily="18" charset="0"/>
              </a:rPr>
              <a:t>professional</a:t>
            </a:r>
            <a:r>
              <a:rPr lang="hu-HU" sz="2400" dirty="0" smtClean="0">
                <a:latin typeface="Garamond" pitchFamily="18" charset="0"/>
              </a:rPr>
              <a:t> </a:t>
            </a:r>
            <a:r>
              <a:rPr lang="hu-HU" sz="2400" dirty="0" err="1" smtClean="0">
                <a:latin typeface="Garamond" pitchFamily="18" charset="0"/>
              </a:rPr>
              <a:t>associations</a:t>
            </a:r>
            <a:r>
              <a:rPr lang="hu-HU" sz="2400" dirty="0" smtClean="0">
                <a:latin typeface="Garamond" pitchFamily="18" charset="0"/>
              </a:rPr>
              <a:t> </a:t>
            </a:r>
          </a:p>
          <a:p>
            <a:r>
              <a:rPr lang="hu-HU" sz="2400" dirty="0" smtClean="0">
                <a:latin typeface="Garamond" pitchFamily="18" charset="0"/>
              </a:rPr>
              <a:t>The </a:t>
            </a:r>
            <a:r>
              <a:rPr lang="hu-HU" sz="2400" dirty="0" err="1" smtClean="0">
                <a:latin typeface="Garamond" pitchFamily="18" charset="0"/>
              </a:rPr>
              <a:t>decision</a:t>
            </a:r>
            <a:r>
              <a:rPr lang="hu-HU" sz="2400" dirty="0" smtClean="0">
                <a:latin typeface="Garamond" pitchFamily="18" charset="0"/>
              </a:rPr>
              <a:t> is made </a:t>
            </a:r>
            <a:r>
              <a:rPr lang="hu-HU" sz="2400" dirty="0" err="1" smtClean="0">
                <a:latin typeface="Garamond" pitchFamily="18" charset="0"/>
              </a:rPr>
              <a:t>by</a:t>
            </a:r>
            <a:r>
              <a:rPr lang="hu-HU" sz="2400" dirty="0" smtClean="0">
                <a:latin typeface="Garamond" pitchFamily="18" charset="0"/>
              </a:rPr>
              <a:t> </a:t>
            </a:r>
            <a:r>
              <a:rPr lang="hu-HU" sz="2400" dirty="0" err="1" smtClean="0">
                <a:latin typeface="Garamond" pitchFamily="18" charset="0"/>
              </a:rPr>
              <a:t>the</a:t>
            </a:r>
            <a:r>
              <a:rPr lang="hu-HU" sz="2400" dirty="0" smtClean="0">
                <a:latin typeface="Garamond" pitchFamily="18" charset="0"/>
              </a:rPr>
              <a:t> </a:t>
            </a:r>
            <a:r>
              <a:rPr lang="hu-HU" sz="2400" dirty="0" err="1" smtClean="0">
                <a:latin typeface="Garamond" pitchFamily="18" charset="0"/>
              </a:rPr>
              <a:t>Minister</a:t>
            </a:r>
            <a:r>
              <a:rPr lang="hu-HU" sz="2400" dirty="0" smtClean="0">
                <a:latin typeface="Garamond" pitchFamily="18" charset="0"/>
              </a:rPr>
              <a:t> </a:t>
            </a:r>
            <a:r>
              <a:rPr lang="hu-HU" sz="2400" dirty="0" err="1" smtClean="0">
                <a:latin typeface="Garamond" pitchFamily="18" charset="0"/>
              </a:rPr>
              <a:t>responsible</a:t>
            </a:r>
            <a:r>
              <a:rPr lang="hu-HU" sz="2400" dirty="0" smtClean="0">
                <a:latin typeface="Garamond" pitchFamily="18" charset="0"/>
              </a:rPr>
              <a:t> </a:t>
            </a:r>
            <a:r>
              <a:rPr lang="hu-HU" sz="2400" dirty="0" err="1" smtClean="0">
                <a:latin typeface="Garamond" pitchFamily="18" charset="0"/>
              </a:rPr>
              <a:t>for</a:t>
            </a:r>
            <a:r>
              <a:rPr lang="hu-HU" sz="2400" dirty="0" smtClean="0">
                <a:latin typeface="Garamond" pitchFamily="18" charset="0"/>
              </a:rPr>
              <a:t> </a:t>
            </a:r>
            <a:r>
              <a:rPr lang="hu-HU" sz="2400" dirty="0" err="1" smtClean="0">
                <a:latin typeface="Garamond" pitchFamily="18" charset="0"/>
              </a:rPr>
              <a:t>tourism</a:t>
            </a:r>
            <a:r>
              <a:rPr lang="hu-HU" sz="2400" dirty="0" smtClean="0">
                <a:latin typeface="Garamond" pitchFamily="18" charset="0"/>
              </a:rPr>
              <a:t> </a:t>
            </a:r>
            <a:r>
              <a:rPr lang="hu-HU" sz="2400" dirty="0" err="1" smtClean="0">
                <a:latin typeface="Garamond" pitchFamily="18" charset="0"/>
              </a:rPr>
              <a:t>based</a:t>
            </a:r>
            <a:r>
              <a:rPr lang="hu-HU" sz="2400" dirty="0" smtClean="0">
                <a:latin typeface="Garamond" pitchFamily="18" charset="0"/>
              </a:rPr>
              <a:t> </a:t>
            </a:r>
            <a:r>
              <a:rPr lang="hu-HU" sz="2400" dirty="0" err="1" smtClean="0">
                <a:latin typeface="Garamond" pitchFamily="18" charset="0"/>
              </a:rPr>
              <a:t>on</a:t>
            </a:r>
            <a:r>
              <a:rPr lang="hu-HU" sz="2400" dirty="0" smtClean="0">
                <a:latin typeface="Garamond" pitchFamily="18" charset="0"/>
              </a:rPr>
              <a:t> </a:t>
            </a:r>
            <a:r>
              <a:rPr lang="hu-HU" sz="2400" dirty="0" err="1" smtClean="0">
                <a:latin typeface="Garamond" pitchFamily="18" charset="0"/>
              </a:rPr>
              <a:t>the</a:t>
            </a:r>
            <a:r>
              <a:rPr lang="hu-HU" sz="2400" dirty="0" smtClean="0">
                <a:latin typeface="Garamond" pitchFamily="18" charset="0"/>
              </a:rPr>
              <a:t> </a:t>
            </a:r>
            <a:r>
              <a:rPr lang="hu-HU" sz="2400" dirty="0" err="1" smtClean="0">
                <a:latin typeface="Garamond" pitchFamily="18" charset="0"/>
              </a:rPr>
              <a:t>proposal</a:t>
            </a:r>
            <a:r>
              <a:rPr lang="hu-HU" sz="2400" dirty="0" smtClean="0">
                <a:latin typeface="Garamond" pitchFamily="18" charset="0"/>
              </a:rPr>
              <a:t> of </a:t>
            </a:r>
            <a:r>
              <a:rPr lang="hu-HU" sz="2400" dirty="0" err="1" smtClean="0">
                <a:latin typeface="Garamond" pitchFamily="18" charset="0"/>
              </a:rPr>
              <a:t>Qualification</a:t>
            </a:r>
            <a:r>
              <a:rPr lang="hu-HU" sz="2400" dirty="0" smtClean="0">
                <a:latin typeface="Garamond" pitchFamily="18" charset="0"/>
              </a:rPr>
              <a:t> </a:t>
            </a:r>
            <a:r>
              <a:rPr lang="hu-HU" sz="2400" dirty="0" err="1" smtClean="0">
                <a:latin typeface="Garamond" pitchFamily="18" charset="0"/>
              </a:rPr>
              <a:t>Committee</a:t>
            </a:r>
            <a:endParaRPr lang="hu-HU" sz="2400" dirty="0" smtClean="0">
              <a:latin typeface="Garamond" pitchFamily="18" charset="0"/>
            </a:endParaRPr>
          </a:p>
          <a:p>
            <a:endParaRPr lang="hu-HU" sz="28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388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791741"/>
          </a:xfrm>
        </p:spPr>
        <p:txBody>
          <a:bodyPr/>
          <a:lstStyle/>
          <a:p>
            <a:r>
              <a:rPr lang="hu-HU" sz="3600" b="1" dirty="0" smtClean="0">
                <a:solidFill>
                  <a:srgbClr val="A29061"/>
                </a:solidFill>
                <a:latin typeface="Garamond" pitchFamily="18" charset="0"/>
              </a:rPr>
              <a:t>New </a:t>
            </a:r>
            <a:r>
              <a:rPr lang="hu-HU" sz="3600" b="1" dirty="0" err="1" smtClean="0">
                <a:solidFill>
                  <a:srgbClr val="A29061"/>
                </a:solidFill>
                <a:latin typeface="Garamond" pitchFamily="18" charset="0"/>
              </a:rPr>
              <a:t>services</a:t>
            </a:r>
            <a:r>
              <a:rPr lang="hu-HU" sz="3600" b="1" dirty="0" smtClean="0">
                <a:solidFill>
                  <a:srgbClr val="A29061"/>
                </a:solidFill>
                <a:latin typeface="Garamond" pitchFamily="18" charset="0"/>
              </a:rPr>
              <a:t> </a:t>
            </a:r>
            <a:r>
              <a:rPr lang="hu-HU" sz="3600" b="1" dirty="0" err="1" smtClean="0">
                <a:solidFill>
                  <a:srgbClr val="A29061"/>
                </a:solidFill>
                <a:latin typeface="Garamond" pitchFamily="18" charset="0"/>
              </a:rPr>
              <a:t>to</a:t>
            </a:r>
            <a:r>
              <a:rPr lang="hu-HU" sz="3600" b="1" dirty="0" smtClean="0">
                <a:solidFill>
                  <a:srgbClr val="A29061"/>
                </a:solidFill>
                <a:latin typeface="Garamond" pitchFamily="18" charset="0"/>
              </a:rPr>
              <a:t> be </a:t>
            </a:r>
            <a:r>
              <a:rPr lang="hu-HU" sz="3600" b="1" dirty="0" err="1" smtClean="0">
                <a:solidFill>
                  <a:srgbClr val="A29061"/>
                </a:solidFill>
                <a:latin typeface="Garamond" pitchFamily="18" charset="0"/>
              </a:rPr>
              <a:t>qualified</a:t>
            </a:r>
            <a:r>
              <a:rPr lang="hu-HU" sz="3600" b="1" dirty="0" smtClean="0">
                <a:solidFill>
                  <a:srgbClr val="A29061"/>
                </a:solidFill>
                <a:latin typeface="Garamond" pitchFamily="18" charset="0"/>
              </a:rPr>
              <a:t>: </a:t>
            </a:r>
            <a:r>
              <a:rPr lang="hu-HU" sz="3600" b="1" dirty="0" err="1" smtClean="0">
                <a:solidFill>
                  <a:srgbClr val="A29061"/>
                </a:solidFill>
                <a:latin typeface="Garamond" pitchFamily="18" charset="0"/>
              </a:rPr>
              <a:t>baths</a:t>
            </a:r>
            <a:endParaRPr lang="hu-HU" sz="3600" b="1" dirty="0" smtClean="0">
              <a:solidFill>
                <a:srgbClr val="A29061"/>
              </a:solidFill>
              <a:latin typeface="Garamond" pitchFamily="18" charset="0"/>
            </a:endParaRPr>
          </a:p>
        </p:txBody>
      </p:sp>
      <p:pic>
        <p:nvPicPr>
          <p:cNvPr id="11267" name="Kép 5" descr="C:\Users\bozzaya\AppData\Local\Microsoft\Windows\Temporary Internet Files\Content.Outlook\RD4KMROX\MIndketto_MFSZ_NEMZ_TAN_Vedjegy_vegleges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1" t="13100" r="14755" b="53133"/>
          <a:stretch>
            <a:fillRect/>
          </a:stretch>
        </p:blipFill>
        <p:spPr bwMode="auto">
          <a:xfrm>
            <a:off x="467544" y="2204865"/>
            <a:ext cx="5855223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6444208" y="2420888"/>
            <a:ext cx="25697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latin typeface="Garamond" pitchFamily="18" charset="0"/>
              </a:rPr>
              <a:t>Medical</a:t>
            </a:r>
            <a:r>
              <a:rPr lang="hu-HU" sz="2400" dirty="0" smtClean="0">
                <a:latin typeface="Garamond" pitchFamily="18" charset="0"/>
              </a:rPr>
              <a:t> </a:t>
            </a:r>
            <a:r>
              <a:rPr lang="hu-HU" sz="2400" dirty="0" err="1" smtClean="0">
                <a:latin typeface="Garamond" pitchFamily="18" charset="0"/>
              </a:rPr>
              <a:t>bath</a:t>
            </a:r>
            <a:endParaRPr lang="hu-HU" sz="2400" dirty="0" smtClean="0">
              <a:latin typeface="Garamond" pitchFamily="18" charset="0"/>
            </a:endParaRPr>
          </a:p>
          <a:p>
            <a:r>
              <a:rPr lang="hu-HU" sz="2400" dirty="0" err="1" smtClean="0">
                <a:latin typeface="Garamond" pitchFamily="18" charset="0"/>
              </a:rPr>
              <a:t>Wellnes</a:t>
            </a:r>
            <a:r>
              <a:rPr lang="hu-HU" sz="2400" dirty="0" smtClean="0">
                <a:latin typeface="Garamond" pitchFamily="18" charset="0"/>
              </a:rPr>
              <a:t> </a:t>
            </a:r>
            <a:r>
              <a:rPr lang="hu-HU" sz="2400" dirty="0" err="1" smtClean="0">
                <a:latin typeface="Garamond" pitchFamily="18" charset="0"/>
              </a:rPr>
              <a:t>bath</a:t>
            </a:r>
            <a:endParaRPr lang="hu-HU" sz="2400" dirty="0" smtClean="0">
              <a:latin typeface="Garamond" pitchFamily="18" charset="0"/>
            </a:endParaRPr>
          </a:p>
          <a:p>
            <a:r>
              <a:rPr lang="hu-HU" sz="2400" dirty="0" err="1" smtClean="0">
                <a:latin typeface="Garamond" pitchFamily="18" charset="0"/>
              </a:rPr>
              <a:t>Medical</a:t>
            </a:r>
            <a:r>
              <a:rPr lang="hu-HU" sz="2400" dirty="0" smtClean="0">
                <a:latin typeface="Garamond" pitchFamily="18" charset="0"/>
              </a:rPr>
              <a:t> wellness </a:t>
            </a:r>
            <a:r>
              <a:rPr lang="hu-HU" sz="2400" dirty="0" err="1" smtClean="0">
                <a:latin typeface="Garamond" pitchFamily="18" charset="0"/>
              </a:rPr>
              <a:t>bath</a:t>
            </a:r>
            <a:endParaRPr lang="hu-HU" sz="2400" dirty="0" smtClean="0">
              <a:latin typeface="Garamond" pitchFamily="18" charset="0"/>
            </a:endParaRPr>
          </a:p>
          <a:p>
            <a:r>
              <a:rPr lang="hu-HU" sz="2400" dirty="0" err="1" smtClean="0">
                <a:latin typeface="Garamond" pitchFamily="18" charset="0"/>
              </a:rPr>
              <a:t>Water</a:t>
            </a:r>
            <a:r>
              <a:rPr lang="hu-HU" sz="2400" dirty="0" smtClean="0">
                <a:latin typeface="Garamond" pitchFamily="18" charset="0"/>
              </a:rPr>
              <a:t> park</a:t>
            </a:r>
          </a:p>
          <a:p>
            <a:r>
              <a:rPr lang="hu-HU" sz="2400" dirty="0" err="1" smtClean="0">
                <a:latin typeface="Garamond" pitchFamily="18" charset="0"/>
              </a:rPr>
              <a:t>Swimming</a:t>
            </a:r>
            <a:r>
              <a:rPr lang="hu-HU" sz="2400" dirty="0" smtClean="0">
                <a:latin typeface="Garamond" pitchFamily="18" charset="0"/>
              </a:rPr>
              <a:t> </a:t>
            </a:r>
            <a:r>
              <a:rPr lang="hu-HU" sz="2400" dirty="0" err="1" smtClean="0">
                <a:latin typeface="Garamond" pitchFamily="18" charset="0"/>
              </a:rPr>
              <a:t>pool</a:t>
            </a:r>
            <a:endParaRPr lang="hu-HU" sz="24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806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850106"/>
          </a:xfrm>
        </p:spPr>
        <p:txBody>
          <a:bodyPr/>
          <a:lstStyle/>
          <a:p>
            <a:r>
              <a:rPr lang="hu-HU" sz="3600" b="1" dirty="0" smtClean="0">
                <a:solidFill>
                  <a:srgbClr val="A69765"/>
                </a:solidFill>
                <a:latin typeface="Garamond" pitchFamily="18" charset="0"/>
              </a:rPr>
              <a:t>New </a:t>
            </a:r>
            <a:r>
              <a:rPr lang="hu-HU" sz="3600" b="1" dirty="0" err="1" smtClean="0">
                <a:solidFill>
                  <a:srgbClr val="A69765"/>
                </a:solidFill>
                <a:latin typeface="Garamond" pitchFamily="18" charset="0"/>
              </a:rPr>
              <a:t>services</a:t>
            </a:r>
            <a:r>
              <a:rPr lang="hu-HU" sz="3600" b="1" dirty="0" smtClean="0">
                <a:solidFill>
                  <a:srgbClr val="A69765"/>
                </a:solidFill>
                <a:latin typeface="Garamond" pitchFamily="18" charset="0"/>
              </a:rPr>
              <a:t> </a:t>
            </a:r>
            <a:r>
              <a:rPr lang="hu-HU" sz="3600" b="1" dirty="0" err="1" smtClean="0">
                <a:solidFill>
                  <a:srgbClr val="A69765"/>
                </a:solidFill>
                <a:latin typeface="Garamond" pitchFamily="18" charset="0"/>
              </a:rPr>
              <a:t>to</a:t>
            </a:r>
            <a:r>
              <a:rPr lang="hu-HU" sz="3600" b="1" dirty="0" smtClean="0">
                <a:solidFill>
                  <a:srgbClr val="A69765"/>
                </a:solidFill>
                <a:latin typeface="Garamond" pitchFamily="18" charset="0"/>
              </a:rPr>
              <a:t> be </a:t>
            </a:r>
            <a:r>
              <a:rPr lang="hu-HU" sz="3600" b="1" dirty="0" err="1" smtClean="0">
                <a:solidFill>
                  <a:srgbClr val="A69765"/>
                </a:solidFill>
                <a:latin typeface="Garamond" pitchFamily="18" charset="0"/>
              </a:rPr>
              <a:t>qualified</a:t>
            </a:r>
            <a:r>
              <a:rPr lang="hu-HU" sz="3600" b="1" dirty="0" smtClean="0">
                <a:solidFill>
                  <a:srgbClr val="A69765"/>
                </a:solidFill>
                <a:latin typeface="Garamond" pitchFamily="18" charset="0"/>
              </a:rPr>
              <a:t>: </a:t>
            </a:r>
            <a:r>
              <a:rPr lang="hu-HU" sz="3600" b="1" dirty="0" err="1" smtClean="0">
                <a:solidFill>
                  <a:srgbClr val="A69765"/>
                </a:solidFill>
                <a:latin typeface="Garamond" pitchFamily="18" charset="0"/>
              </a:rPr>
              <a:t>youth</a:t>
            </a:r>
            <a:r>
              <a:rPr lang="hu-HU" sz="3600" b="1" dirty="0" smtClean="0">
                <a:solidFill>
                  <a:srgbClr val="A69765"/>
                </a:solidFill>
                <a:latin typeface="Garamond" pitchFamily="18" charset="0"/>
              </a:rPr>
              <a:t> </a:t>
            </a:r>
            <a:r>
              <a:rPr lang="hu-HU" sz="3600" b="1" dirty="0" err="1" smtClean="0">
                <a:solidFill>
                  <a:srgbClr val="A69765"/>
                </a:solidFill>
                <a:latin typeface="Garamond" pitchFamily="18" charset="0"/>
              </a:rPr>
              <a:t>hostels</a:t>
            </a:r>
            <a:r>
              <a:rPr lang="hu-HU" sz="3600" b="1" dirty="0" smtClean="0">
                <a:solidFill>
                  <a:srgbClr val="A69765"/>
                </a:solidFill>
                <a:latin typeface="Garamond" pitchFamily="18" charset="0"/>
              </a:rPr>
              <a:t>  </a:t>
            </a:r>
            <a:endParaRPr lang="hu-HU" sz="3600" b="1" dirty="0">
              <a:solidFill>
                <a:srgbClr val="A69765"/>
              </a:solidFill>
              <a:latin typeface="Garamond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4" t="18429" r="7647" b="14844"/>
          <a:stretch/>
        </p:blipFill>
        <p:spPr bwMode="auto">
          <a:xfrm>
            <a:off x="1331640" y="2204864"/>
            <a:ext cx="6508844" cy="422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97720"/>
      </p:ext>
    </p:extLst>
  </p:cSld>
  <p:clrMapOvr>
    <a:masterClrMapping/>
  </p:clrMapOvr>
</p:sld>
</file>

<file path=ppt/theme/theme1.xml><?xml version="1.0" encoding="utf-8"?>
<a:theme xmlns:a="http://schemas.openxmlformats.org/drawingml/2006/main" name="Beloldal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5853</TotalTime>
  <Words>276</Words>
  <Application>Microsoft Office PowerPoint</Application>
  <PresentationFormat>Diavetítés a képernyőre (4:3 oldalarány)</PresentationFormat>
  <Paragraphs>41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Beloldalak</vt:lpstr>
      <vt:lpstr>National Trade Marking in Hungary</vt:lpstr>
      <vt:lpstr>PowerPoint bemutató</vt:lpstr>
      <vt:lpstr>Objectve of trademarking 2</vt:lpstr>
      <vt:lpstr>The advantages of trademarking</vt:lpstr>
      <vt:lpstr>Trademarks already introduced</vt:lpstr>
      <vt:lpstr>Trademarks already introduced 2</vt:lpstr>
      <vt:lpstr>The results and actors of the qualification system</vt:lpstr>
      <vt:lpstr>New services to be qualified: baths</vt:lpstr>
      <vt:lpstr>New services to be qualified: youth hostels  </vt:lpstr>
      <vt:lpstr>PowerPoint bemutató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</dc:creator>
  <cp:lastModifiedBy>Lontai-Szilágyi Zsuzsanna</cp:lastModifiedBy>
  <cp:revision>264</cp:revision>
  <dcterms:created xsi:type="dcterms:W3CDTF">2010-06-15T13:49:13Z</dcterms:created>
  <dcterms:modified xsi:type="dcterms:W3CDTF">2013-06-17T09:56:01Z</dcterms:modified>
</cp:coreProperties>
</file>